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77"/>
  </p:notesMasterIdLst>
  <p:handoutMasterIdLst>
    <p:handoutMasterId r:id="rId78"/>
  </p:handoutMasterIdLst>
  <p:sldIdLst>
    <p:sldId id="2241" r:id="rId2"/>
    <p:sldId id="4592" r:id="rId3"/>
    <p:sldId id="2331" r:id="rId4"/>
    <p:sldId id="4595" r:id="rId5"/>
    <p:sldId id="2904" r:id="rId6"/>
    <p:sldId id="2935" r:id="rId7"/>
    <p:sldId id="2938" r:id="rId8"/>
    <p:sldId id="4578" r:id="rId9"/>
    <p:sldId id="4593" r:id="rId10"/>
    <p:sldId id="4596" r:id="rId11"/>
    <p:sldId id="4597" r:id="rId12"/>
    <p:sldId id="4598" r:id="rId13"/>
    <p:sldId id="4599" r:id="rId14"/>
    <p:sldId id="4600" r:id="rId15"/>
    <p:sldId id="2940" r:id="rId16"/>
    <p:sldId id="2950" r:id="rId17"/>
    <p:sldId id="4601" r:id="rId18"/>
    <p:sldId id="2936" r:id="rId19"/>
    <p:sldId id="2949" r:id="rId20"/>
    <p:sldId id="2916" r:id="rId21"/>
    <p:sldId id="2951" r:id="rId22"/>
    <p:sldId id="2909" r:id="rId23"/>
    <p:sldId id="2910" r:id="rId24"/>
    <p:sldId id="2911" r:id="rId25"/>
    <p:sldId id="2914" r:id="rId26"/>
    <p:sldId id="2915" r:id="rId27"/>
    <p:sldId id="2912" r:id="rId28"/>
    <p:sldId id="2913" r:id="rId29"/>
    <p:sldId id="2917" r:id="rId30"/>
    <p:sldId id="2918" r:id="rId31"/>
    <p:sldId id="2919" r:id="rId32"/>
    <p:sldId id="2920" r:id="rId33"/>
    <p:sldId id="2921" r:id="rId34"/>
    <p:sldId id="2922" r:id="rId35"/>
    <p:sldId id="2924" r:id="rId36"/>
    <p:sldId id="2925" r:id="rId37"/>
    <p:sldId id="2962" r:id="rId38"/>
    <p:sldId id="2963" r:id="rId39"/>
    <p:sldId id="2964" r:id="rId40"/>
    <p:sldId id="4579" r:id="rId41"/>
    <p:sldId id="2965" r:id="rId42"/>
    <p:sldId id="4580" r:id="rId43"/>
    <p:sldId id="4581" r:id="rId44"/>
    <p:sldId id="4582" r:id="rId45"/>
    <p:sldId id="4583" r:id="rId46"/>
    <p:sldId id="860" r:id="rId47"/>
    <p:sldId id="4359" r:id="rId48"/>
    <p:sldId id="872" r:id="rId49"/>
    <p:sldId id="867" r:id="rId50"/>
    <p:sldId id="2926" r:id="rId51"/>
    <p:sldId id="2967" r:id="rId52"/>
    <p:sldId id="2955" r:id="rId53"/>
    <p:sldId id="2956" r:id="rId54"/>
    <p:sldId id="2789" r:id="rId55"/>
    <p:sldId id="2927" r:id="rId56"/>
    <p:sldId id="2928" r:id="rId57"/>
    <p:sldId id="2958" r:id="rId58"/>
    <p:sldId id="2959" r:id="rId59"/>
    <p:sldId id="2960" r:id="rId60"/>
    <p:sldId id="2961" r:id="rId61"/>
    <p:sldId id="2929" r:id="rId62"/>
    <p:sldId id="2795" r:id="rId63"/>
    <p:sldId id="2811" r:id="rId64"/>
    <p:sldId id="2812" r:id="rId65"/>
    <p:sldId id="2966" r:id="rId66"/>
    <p:sldId id="2930" r:id="rId67"/>
    <p:sldId id="2939" r:id="rId68"/>
    <p:sldId id="2954" r:id="rId69"/>
    <p:sldId id="2907" r:id="rId70"/>
    <p:sldId id="4591" r:id="rId71"/>
    <p:sldId id="2931" r:id="rId72"/>
    <p:sldId id="2952" r:id="rId73"/>
    <p:sldId id="2932" r:id="rId74"/>
    <p:sldId id="2947" r:id="rId75"/>
    <p:sldId id="2934" r:id="rId76"/>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0" userDrawn="1">
          <p15:clr>
            <a:srgbClr val="A4A3A4"/>
          </p15:clr>
        </p15:guide>
        <p15:guide id="3" pos="29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432FF"/>
    <a:srgbClr val="BF569D"/>
    <a:srgbClr val="6E45A1"/>
    <a:srgbClr val="CDCCFE"/>
    <a:srgbClr val="FFE6FE"/>
    <a:srgbClr val="FFFC00"/>
    <a:srgbClr val="00CD28"/>
    <a:srgbClr val="CDF8CC"/>
    <a:srgbClr val="F7F9D6"/>
    <a:srgbClr val="32C0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67" autoAdjust="0"/>
    <p:restoredTop sz="85468" autoAdjust="0"/>
  </p:normalViewPr>
  <p:slideViewPr>
    <p:cSldViewPr>
      <p:cViewPr varScale="1">
        <p:scale>
          <a:sx n="123" d="100"/>
          <a:sy n="123" d="100"/>
        </p:scale>
        <p:origin x="1832" y="176"/>
      </p:cViewPr>
      <p:guideLst>
        <p:guide orient="horz" pos="2480"/>
        <p:guide pos="2925"/>
      </p:guideLst>
    </p:cSldViewPr>
  </p:slideViewPr>
  <p:outlineViewPr>
    <p:cViewPr>
      <p:scale>
        <a:sx n="33" d="100"/>
        <a:sy n="33" d="100"/>
      </p:scale>
      <p:origin x="0" y="-5720"/>
    </p:cViewPr>
  </p:outlineViewPr>
  <p:notesTextViewPr>
    <p:cViewPr>
      <p:scale>
        <a:sx n="110" d="100"/>
        <a:sy n="110" d="100"/>
      </p:scale>
      <p:origin x="0" y="0"/>
    </p:cViewPr>
  </p:notesTextViewPr>
  <p:sorterViewPr>
    <p:cViewPr>
      <p:scale>
        <a:sx n="66" d="100"/>
        <a:sy n="66" d="100"/>
      </p:scale>
      <p:origin x="0" y="0"/>
    </p:cViewPr>
  </p:sorterViewPr>
  <p:notesViewPr>
    <p:cSldViewPr>
      <p:cViewPr varScale="1">
        <p:scale>
          <a:sx n="85" d="100"/>
          <a:sy n="85" d="100"/>
        </p:scale>
        <p:origin x="2720"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384E5B-0B7C-A143-A087-04B582FC4BEF}" type="datetimeFigureOut">
              <a:rPr kumimoji="1" lang="zh-CN" altLang="en-US" smtClean="0"/>
              <a:t>2024/12/12</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8370ED-3FEA-E543-9D41-DF20FAD761C7}" type="slidenum">
              <a:rPr kumimoji="1" lang="zh-CN" altLang="en-US" smtClean="0"/>
              <a:t>‹#›</a:t>
            </a:fld>
            <a:endParaRPr kumimoji="1" lang="zh-CN" altLang="en-US"/>
          </a:p>
        </p:txBody>
      </p:sp>
    </p:spTree>
    <p:extLst>
      <p:ext uri="{BB962C8B-B14F-4D97-AF65-F5344CB8AC3E}">
        <p14:creationId xmlns:p14="http://schemas.microsoft.com/office/powerpoint/2010/main" val="355519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D7DB94-E0DE-4F0F-A9B7-54654CD8C8B1}" type="datetimeFigureOut">
              <a:rPr lang="zh-CN" altLang="en-US" smtClean="0"/>
              <a:t>2024/12/12</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4A077-83E9-49A7-9F59-234D78BD6949}" type="slidenum">
              <a:rPr lang="zh-CN" altLang="en-US" smtClean="0"/>
              <a:t>‹#›</a:t>
            </a:fld>
            <a:endParaRPr lang="zh-CN" altLang="en-US"/>
          </a:p>
        </p:txBody>
      </p:sp>
    </p:spTree>
    <p:extLst>
      <p:ext uri="{BB962C8B-B14F-4D97-AF65-F5344CB8AC3E}">
        <p14:creationId xmlns:p14="http://schemas.microsoft.com/office/powerpoint/2010/main" val="2430265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routledge.com/Domain-Specific-Processors-Systems-Architectures-Modeling-and-Simulation/Bhattacharyya-Deprettere-Teich/p/book/9780824747114"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7982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83003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46793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Source: Wikipedia</a:t>
            </a:r>
          </a:p>
          <a:p>
            <a:r>
              <a:rPr kumimoji="1" lang="en-US" altLang="zh-CN" dirty="0"/>
              <a:t>Mate60: https://</a:t>
            </a:r>
            <a:r>
              <a:rPr kumimoji="1" lang="en-US" altLang="zh-CN" dirty="0" err="1"/>
              <a:t>nanoreview.net</a:t>
            </a:r>
            <a:r>
              <a:rPr kumimoji="1" lang="en-US" altLang="zh-CN" dirty="0"/>
              <a:t>/</a:t>
            </a:r>
            <a:r>
              <a:rPr kumimoji="1" lang="en-US" altLang="zh-CN" dirty="0" err="1"/>
              <a:t>en</a:t>
            </a:r>
            <a:r>
              <a:rPr kumimoji="1" lang="en-US" altLang="zh-CN" dirty="0"/>
              <a:t>/soc-compare/qualcomm-snapdragon-875-vs-hisilicon-kirin-9000</a:t>
            </a:r>
          </a:p>
          <a:p>
            <a:r>
              <a:rPr kumimoji="1" lang="en-US" altLang="zh-CN" dirty="0"/>
              <a:t>Intel CPU: https://</a:t>
            </a:r>
            <a:r>
              <a:rPr kumimoji="1" lang="en-US" altLang="zh-CN" dirty="0" err="1"/>
              <a:t>setiathome.berkeley.edu</a:t>
            </a:r>
            <a:r>
              <a:rPr kumimoji="1" lang="en-US" altLang="zh-CN" dirty="0"/>
              <a:t>/</a:t>
            </a:r>
            <a:r>
              <a:rPr kumimoji="1" lang="en-US" altLang="zh-CN" dirty="0" err="1"/>
              <a:t>cpu_list.php</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18</a:t>
            </a:fld>
            <a:endParaRPr lang="zh-CN" altLang="en-US"/>
          </a:p>
        </p:txBody>
      </p:sp>
    </p:spTree>
    <p:extLst>
      <p:ext uri="{BB962C8B-B14F-4D97-AF65-F5344CB8AC3E}">
        <p14:creationId xmlns:p14="http://schemas.microsoft.com/office/powerpoint/2010/main" val="3286893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76913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Source: apple M1 has 8 decoder, so it has large instruction-level parallelism </a:t>
            </a:r>
          </a:p>
          <a:p>
            <a:endParaRPr kumimoji="1" lang="en-US" altLang="zh-CN" dirty="0"/>
          </a:p>
          <a:p>
            <a:r>
              <a:rPr kumimoji="1" lang="en" altLang="zh-CN" dirty="0"/>
              <a:t>https://</a:t>
            </a:r>
            <a:r>
              <a:rPr kumimoji="1" lang="en" altLang="zh-CN" dirty="0" err="1"/>
              <a:t>news.ycombinator.com</a:t>
            </a:r>
            <a:r>
              <a:rPr kumimoji="1" lang="en" altLang="zh-CN" dirty="0"/>
              <a:t>/</a:t>
            </a:r>
            <a:r>
              <a:rPr kumimoji="1" lang="en" altLang="zh-CN" dirty="0" err="1"/>
              <a:t>item?id</a:t>
            </a:r>
            <a:r>
              <a:rPr kumimoji="1" lang="en" altLang="zh-CN" dirty="0"/>
              <a:t>=25257932</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22</a:t>
            </a:fld>
            <a:endParaRPr lang="zh-CN" altLang="en-US"/>
          </a:p>
        </p:txBody>
      </p:sp>
    </p:spTree>
    <p:extLst>
      <p:ext uri="{BB962C8B-B14F-4D97-AF65-F5344CB8AC3E}">
        <p14:creationId xmlns:p14="http://schemas.microsoft.com/office/powerpoint/2010/main" val="1166815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www.nytimes.com</a:t>
            </a:r>
            <a:r>
              <a:rPr kumimoji="1" lang="en" altLang="zh-CN" dirty="0"/>
              <a:t>/2004/05/17/business/technology-intel-s-big-shift-after-hitting-technical-</a:t>
            </a:r>
            <a:r>
              <a:rPr kumimoji="1" lang="en" altLang="zh-CN" dirty="0" err="1"/>
              <a:t>wall.html</a:t>
            </a:r>
            <a:endParaRPr kumimoji="1" lang="en" altLang="zh-CN" dirty="0"/>
          </a:p>
          <a:p>
            <a:endParaRPr kumimoji="1" lang="en" altLang="zh-CN" dirty="0"/>
          </a:p>
          <a:p>
            <a:r>
              <a:rPr kumimoji="1" lang="en" altLang="zh-CN" dirty="0"/>
              <a:t>https://</a:t>
            </a:r>
            <a:r>
              <a:rPr kumimoji="1" lang="en" altLang="zh-CN" dirty="0" err="1"/>
              <a:t>en.wikipedia.org</a:t>
            </a:r>
            <a:r>
              <a:rPr kumimoji="1" lang="en" altLang="zh-CN" dirty="0"/>
              <a:t>/wiki/</a:t>
            </a:r>
            <a:r>
              <a:rPr kumimoji="1" lang="en" altLang="zh-CN" dirty="0" err="1"/>
              <a:t>Thermal_runaway</a:t>
            </a:r>
            <a:r>
              <a:rPr kumimoji="1" lang="en" altLang="zh-CN" dirty="0"/>
              <a:t> problem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24</a:t>
            </a:fld>
            <a:endParaRPr lang="zh-CN" altLang="en-US"/>
          </a:p>
        </p:txBody>
      </p:sp>
    </p:spTree>
    <p:extLst>
      <p:ext uri="{BB962C8B-B14F-4D97-AF65-F5344CB8AC3E}">
        <p14:creationId xmlns:p14="http://schemas.microsoft.com/office/powerpoint/2010/main" val="2357682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25</a:t>
            </a:fld>
            <a:endParaRPr lang="zh-CN" altLang="en-US"/>
          </a:p>
        </p:txBody>
      </p:sp>
    </p:spTree>
    <p:extLst>
      <p:ext uri="{BB962C8B-B14F-4D97-AF65-F5344CB8AC3E}">
        <p14:creationId xmlns:p14="http://schemas.microsoft.com/office/powerpoint/2010/main" val="524545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27</a:t>
            </a:fld>
            <a:endParaRPr lang="zh-CN" altLang="en-US"/>
          </a:p>
        </p:txBody>
      </p:sp>
    </p:spTree>
    <p:extLst>
      <p:ext uri="{BB962C8B-B14F-4D97-AF65-F5344CB8AC3E}">
        <p14:creationId xmlns:p14="http://schemas.microsoft.com/office/powerpoint/2010/main" val="2572959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30</a:t>
            </a:fld>
            <a:endParaRPr lang="zh-CN" altLang="en-US"/>
          </a:p>
        </p:txBody>
      </p:sp>
    </p:spTree>
    <p:extLst>
      <p:ext uri="{BB962C8B-B14F-4D97-AF65-F5344CB8AC3E}">
        <p14:creationId xmlns:p14="http://schemas.microsoft.com/office/powerpoint/2010/main" val="255207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31</a:t>
            </a:fld>
            <a:endParaRPr lang="zh-CN" altLang="en-US"/>
          </a:p>
        </p:txBody>
      </p:sp>
    </p:spTree>
    <p:extLst>
      <p:ext uri="{BB962C8B-B14F-4D97-AF65-F5344CB8AC3E}">
        <p14:creationId xmlns:p14="http://schemas.microsoft.com/office/powerpoint/2010/main" val="1472607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ChatGPT</a:t>
            </a:r>
            <a:r>
              <a:rPr kumimoji="1" lang="en-US" altLang="zh-CN" dirty="0"/>
              <a:t> access data: https://</a:t>
            </a:r>
            <a:r>
              <a:rPr kumimoji="1" lang="en-US" altLang="zh-CN" dirty="0" err="1"/>
              <a:t>www.similarweb.com</a:t>
            </a:r>
            <a:r>
              <a:rPr kumimoji="1" lang="en-US" altLang="zh-CN" dirty="0"/>
              <a:t>/blog/insights/ai-news/</a:t>
            </a:r>
            <a:r>
              <a:rPr kumimoji="1" lang="en-US" altLang="zh-CN" dirty="0" err="1"/>
              <a:t>chatgpt</a:t>
            </a:r>
            <a:r>
              <a:rPr kumimoji="1" lang="en-US" altLang="zh-CN" dirty="0"/>
              <a:t>-growth-flattens/ </a:t>
            </a:r>
          </a:p>
          <a:p>
            <a:endParaRPr kumimoji="1" lang="en-US" altLang="zh-CN" dirty="0"/>
          </a:p>
          <a:p>
            <a:endParaRPr kumimoji="1" lang="en-US" altLang="zh-CN" dirty="0"/>
          </a:p>
          <a:p>
            <a:pPr algn="l"/>
            <a:r>
              <a:rPr lang="zh-CN" altLang="en-US" b="0" i="0" u="none" strike="noStrike" dirty="0">
                <a:solidFill>
                  <a:srgbClr val="374151"/>
                </a:solidFill>
                <a:effectLst/>
                <a:latin typeface="Söhne"/>
              </a:rPr>
              <a:t>要确切地回答</a:t>
            </a:r>
            <a:r>
              <a:rPr lang="en" altLang="zh-CN" b="0" i="0" u="none" strike="noStrike" dirty="0">
                <a:solidFill>
                  <a:srgbClr val="374151"/>
                </a:solidFill>
                <a:effectLst/>
                <a:latin typeface="Söhne"/>
              </a:rPr>
              <a:t>GPT-4</a:t>
            </a:r>
            <a:r>
              <a:rPr lang="zh-CN" altLang="en-US" b="0" i="0" u="none" strike="noStrike" dirty="0">
                <a:solidFill>
                  <a:srgbClr val="374151"/>
                </a:solidFill>
                <a:effectLst/>
                <a:latin typeface="Söhne"/>
              </a:rPr>
              <a:t>运行一次推理所需的计算能力与传统计算（如排序）的等价关系，需要具体地了解两个任务的计算复杂性和所用的硬件。然而，我们可以对这个问题进行一个简化的概述。</a:t>
            </a:r>
          </a:p>
          <a:p>
            <a:pPr algn="l">
              <a:buFont typeface="+mj-lt"/>
              <a:buAutoNum type="arabicPeriod"/>
            </a:pPr>
            <a:r>
              <a:rPr lang="en" altLang="zh-CN" b="1" i="0" u="none" strike="noStrike" dirty="0">
                <a:solidFill>
                  <a:srgbClr val="374151"/>
                </a:solidFill>
                <a:effectLst/>
                <a:latin typeface="Söhne"/>
              </a:rPr>
              <a:t>GPT-4</a:t>
            </a:r>
            <a:r>
              <a:rPr lang="zh-CN" altLang="en-US" b="1" i="0" u="none" strike="noStrike" dirty="0">
                <a:solidFill>
                  <a:srgbClr val="374151"/>
                </a:solidFill>
                <a:effectLst/>
                <a:latin typeface="Söhne"/>
              </a:rPr>
              <a:t>的推理</a:t>
            </a:r>
            <a:r>
              <a:rPr lang="en-US" altLang="zh-CN" b="0" i="0" u="none" strike="noStrike" dirty="0">
                <a:solidFill>
                  <a:srgbClr val="374151"/>
                </a:solidFill>
                <a:effectLst/>
                <a:latin typeface="Söhne"/>
              </a:rPr>
              <a:t>:</a:t>
            </a:r>
          </a:p>
          <a:p>
            <a:pPr marL="742950" lvl="1" indent="-285750" algn="l">
              <a:buFont typeface="+mj-lt"/>
              <a:buAutoNum type="arabicPeriod"/>
            </a:pPr>
            <a:r>
              <a:rPr lang="en" altLang="zh-CN" b="0" i="0" u="none" strike="noStrike" dirty="0">
                <a:solidFill>
                  <a:srgbClr val="374151"/>
                </a:solidFill>
                <a:effectLst/>
                <a:latin typeface="Söhne"/>
              </a:rPr>
              <a:t>GPT-4</a:t>
            </a:r>
            <a:r>
              <a:rPr lang="zh-CN" altLang="en-US" b="0" i="0" u="none" strike="noStrike" dirty="0">
                <a:solidFill>
                  <a:srgbClr val="374151"/>
                </a:solidFill>
                <a:effectLst/>
                <a:latin typeface="Söhne"/>
              </a:rPr>
              <a:t>进行一次推理（即生成一个响应）通常只涉及前向传播，而不涉及训练。这意味着每个神经元需要与其输入进行一次乘法操作，然后加上一个偏差，并通过激活函数。</a:t>
            </a:r>
          </a:p>
          <a:p>
            <a:pPr marL="742950" lvl="1" indent="-285750" algn="l">
              <a:buFont typeface="+mj-lt"/>
              <a:buAutoNum type="arabicPeriod"/>
            </a:pPr>
            <a:r>
              <a:rPr lang="zh-CN" altLang="en-US" b="0" i="0" u="none" strike="noStrike" dirty="0">
                <a:solidFill>
                  <a:srgbClr val="374151"/>
                </a:solidFill>
                <a:effectLst/>
                <a:latin typeface="Söhne"/>
              </a:rPr>
              <a:t>由于</a:t>
            </a:r>
            <a:r>
              <a:rPr lang="en" altLang="zh-CN" b="0" i="0" u="none" strike="noStrike" dirty="0">
                <a:solidFill>
                  <a:srgbClr val="374151"/>
                </a:solidFill>
                <a:effectLst/>
                <a:latin typeface="Söhne"/>
              </a:rPr>
              <a:t>GPT-4</a:t>
            </a:r>
            <a:r>
              <a:rPr lang="zh-CN" altLang="en-US" b="0" i="0" u="none" strike="noStrike" dirty="0">
                <a:solidFill>
                  <a:srgbClr val="374151"/>
                </a:solidFill>
                <a:effectLst/>
                <a:latin typeface="Söhne"/>
              </a:rPr>
              <a:t>有数十亿的参数，所以每次推理需要数十亿的这样的操作。这还取决于所选的序列长度和模型配置。</a:t>
            </a:r>
          </a:p>
          <a:p>
            <a:pPr algn="l">
              <a:buFont typeface="+mj-lt"/>
              <a:buAutoNum type="arabicPeriod"/>
            </a:pPr>
            <a:r>
              <a:rPr lang="zh-CN" altLang="en-US" b="1" i="0" u="none" strike="noStrike" dirty="0">
                <a:solidFill>
                  <a:srgbClr val="374151"/>
                </a:solidFill>
                <a:effectLst/>
                <a:latin typeface="Söhne"/>
              </a:rPr>
              <a:t>排序</a:t>
            </a:r>
            <a:r>
              <a:rPr lang="en-US" altLang="zh-CN" b="0" i="0" u="none" strike="noStrike" dirty="0">
                <a:solidFill>
                  <a:srgbClr val="374151"/>
                </a:solidFill>
                <a:effectLst/>
                <a:latin typeface="Söhne"/>
              </a:rPr>
              <a:t>:</a:t>
            </a:r>
          </a:p>
          <a:p>
            <a:pPr marL="742950" lvl="1" indent="-285750" algn="l">
              <a:buFont typeface="+mj-lt"/>
              <a:buAutoNum type="arabicPeriod"/>
            </a:pPr>
            <a:r>
              <a:rPr lang="zh-CN" altLang="en-US" b="0" i="0" u="none" strike="noStrike" dirty="0">
                <a:solidFill>
                  <a:srgbClr val="374151"/>
                </a:solidFill>
                <a:effectLst/>
                <a:latin typeface="Söhne"/>
              </a:rPr>
              <a:t>最常用的排序算法，如快速排序或归并排序，具有</a:t>
            </a:r>
            <a:r>
              <a:rPr lang="en" altLang="zh-CN" b="0" i="0" u="none" strike="noStrike" dirty="0">
                <a:solidFill>
                  <a:srgbClr val="374151"/>
                </a:solidFill>
                <a:effectLst/>
                <a:latin typeface="Söhne"/>
              </a:rPr>
              <a:t>O(n log n)</a:t>
            </a:r>
            <a:r>
              <a:rPr lang="zh-CN" altLang="en-US" b="0" i="0" u="none" strike="noStrike" dirty="0">
                <a:solidFill>
                  <a:srgbClr val="374151"/>
                </a:solidFill>
                <a:effectLst/>
                <a:latin typeface="Söhne"/>
              </a:rPr>
              <a:t>的平均时间复杂性，其中</a:t>
            </a:r>
            <a:r>
              <a:rPr lang="en" altLang="zh-CN" b="0" i="0" u="none" strike="noStrike" dirty="0">
                <a:solidFill>
                  <a:srgbClr val="374151"/>
                </a:solidFill>
                <a:effectLst/>
                <a:latin typeface="Söhne"/>
              </a:rPr>
              <a:t>n</a:t>
            </a:r>
            <a:r>
              <a:rPr lang="zh-CN" altLang="en-US" b="0" i="0" u="none" strike="noStrike" dirty="0">
                <a:solidFill>
                  <a:srgbClr val="374151"/>
                </a:solidFill>
                <a:effectLst/>
                <a:latin typeface="Söhne"/>
              </a:rPr>
              <a:t>是待排序的元素数量。</a:t>
            </a:r>
          </a:p>
          <a:p>
            <a:pPr marL="742950" lvl="1" indent="-285750" algn="l">
              <a:buFont typeface="+mj-lt"/>
              <a:buAutoNum type="arabicPeriod"/>
            </a:pPr>
            <a:r>
              <a:rPr lang="zh-CN" altLang="en-US" b="0" i="0" u="none" strike="noStrike" dirty="0">
                <a:solidFill>
                  <a:srgbClr val="374151"/>
                </a:solidFill>
                <a:effectLst/>
                <a:latin typeface="Söhne"/>
              </a:rPr>
              <a:t>如果我们要排序</a:t>
            </a:r>
            <a:r>
              <a:rPr lang="en-US" altLang="zh-CN" b="0" i="0" u="none" strike="noStrike" dirty="0">
                <a:solidFill>
                  <a:srgbClr val="374151"/>
                </a:solidFill>
                <a:effectLst/>
                <a:latin typeface="Söhne"/>
              </a:rPr>
              <a:t>1</a:t>
            </a:r>
            <a:r>
              <a:rPr lang="zh-CN" altLang="en-US" b="0" i="0" u="none" strike="noStrike" dirty="0">
                <a:solidFill>
                  <a:srgbClr val="374151"/>
                </a:solidFill>
                <a:effectLst/>
                <a:latin typeface="Söhne"/>
              </a:rPr>
              <a:t>亿个数字，所需的操作数将是在</a:t>
            </a:r>
            <a:r>
              <a:rPr lang="en-US" altLang="zh-CN" b="0" i="0" u="none" strike="noStrike" dirty="0">
                <a:solidFill>
                  <a:srgbClr val="374151"/>
                </a:solidFill>
                <a:effectLst/>
                <a:latin typeface="Söhne"/>
              </a:rPr>
              <a:t>10</a:t>
            </a:r>
            <a:r>
              <a:rPr lang="zh-CN" altLang="en-US" b="0" i="0" u="none" strike="noStrike" dirty="0">
                <a:solidFill>
                  <a:srgbClr val="374151"/>
                </a:solidFill>
                <a:effectLst/>
                <a:latin typeface="Söhne"/>
              </a:rPr>
              <a:t>亿到</a:t>
            </a:r>
            <a:r>
              <a:rPr lang="en-US" altLang="zh-CN" b="0" i="0" u="none" strike="noStrike" dirty="0">
                <a:solidFill>
                  <a:srgbClr val="374151"/>
                </a:solidFill>
                <a:effectLst/>
                <a:latin typeface="Söhne"/>
              </a:rPr>
              <a:t>100</a:t>
            </a:r>
            <a:r>
              <a:rPr lang="zh-CN" altLang="en-US" b="0" i="0" u="none" strike="noStrike" dirty="0">
                <a:solidFill>
                  <a:srgbClr val="374151"/>
                </a:solidFill>
                <a:effectLst/>
                <a:latin typeface="Söhne"/>
              </a:rPr>
              <a:t>亿之间，这取决于常数因子和排序的数据。</a:t>
            </a:r>
          </a:p>
          <a:p>
            <a:pPr algn="l"/>
            <a:r>
              <a:rPr lang="zh-CN" altLang="en-US" b="0" i="0" u="none" strike="noStrike" dirty="0">
                <a:solidFill>
                  <a:srgbClr val="374151"/>
                </a:solidFill>
                <a:effectLst/>
                <a:latin typeface="Söhne"/>
              </a:rPr>
              <a:t>如果我们进行一个非常粗略的比较：</a:t>
            </a:r>
          </a:p>
          <a:p>
            <a:pPr algn="l"/>
            <a:r>
              <a:rPr lang="zh-CN" altLang="en-US" b="0" i="0" u="none" strike="noStrike" dirty="0">
                <a:solidFill>
                  <a:srgbClr val="374151"/>
                </a:solidFill>
                <a:effectLst/>
                <a:latin typeface="Söhne"/>
              </a:rPr>
              <a:t>对于</a:t>
            </a:r>
            <a:r>
              <a:rPr lang="en" altLang="zh-CN" b="0" i="0" u="none" strike="noStrike" dirty="0">
                <a:solidFill>
                  <a:srgbClr val="374151"/>
                </a:solidFill>
                <a:effectLst/>
                <a:latin typeface="Söhne"/>
              </a:rPr>
              <a:t>GPT-4</a:t>
            </a:r>
            <a:r>
              <a:rPr lang="zh-CN" altLang="en-US" b="0" i="0" u="none" strike="noStrike" dirty="0">
                <a:solidFill>
                  <a:srgbClr val="374151"/>
                </a:solidFill>
                <a:effectLst/>
                <a:latin typeface="Söhne"/>
              </a:rPr>
              <a:t>的一个简单推理与对</a:t>
            </a:r>
            <a:r>
              <a:rPr lang="en-US" altLang="zh-CN" b="0" i="0" u="none" strike="noStrike" dirty="0">
                <a:solidFill>
                  <a:srgbClr val="374151"/>
                </a:solidFill>
                <a:effectLst/>
                <a:latin typeface="Söhne"/>
              </a:rPr>
              <a:t>1</a:t>
            </a:r>
            <a:r>
              <a:rPr lang="zh-CN" altLang="en-US" b="0" i="0" u="none" strike="noStrike" dirty="0">
                <a:solidFill>
                  <a:srgbClr val="374151"/>
                </a:solidFill>
                <a:effectLst/>
                <a:latin typeface="Söhne"/>
              </a:rPr>
              <a:t>亿个数字的排序，所需的计算操作大致是同一个数量级的。</a:t>
            </a:r>
          </a:p>
          <a:p>
            <a:pPr algn="l"/>
            <a:r>
              <a:rPr lang="zh-CN" altLang="en-US" b="0" i="0" u="none" strike="noStrike" dirty="0">
                <a:solidFill>
                  <a:srgbClr val="374151"/>
                </a:solidFill>
                <a:effectLst/>
                <a:latin typeface="Söhne"/>
              </a:rPr>
              <a:t>但请注意，这是一个非常简化和粗略的比较。实际上，不同的计算任务在不同的硬件上有着不同的效率，因此即使两者需要相同数量的操作，它们也可能在实际执行时间上有所不同。</a:t>
            </a:r>
          </a:p>
          <a:p>
            <a:pPr algn="l"/>
            <a:r>
              <a:rPr lang="zh-CN" altLang="en-US" b="0" i="0" u="none" strike="noStrike" dirty="0">
                <a:solidFill>
                  <a:srgbClr val="374151"/>
                </a:solidFill>
                <a:effectLst/>
                <a:latin typeface="Söhne"/>
              </a:rPr>
              <a:t>此外，实际的操作复杂性和所需的计算能力取决于实际的任务参数和所使用的实现细节。</a:t>
            </a:r>
          </a:p>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a:t>
            </a:fld>
            <a:endParaRPr lang="zh-CN" altLang="en-US"/>
          </a:p>
        </p:txBody>
      </p:sp>
    </p:spTree>
    <p:extLst>
      <p:ext uri="{BB962C8B-B14F-4D97-AF65-F5344CB8AC3E}">
        <p14:creationId xmlns:p14="http://schemas.microsoft.com/office/powerpoint/2010/main" val="3678205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32</a:t>
            </a:fld>
            <a:endParaRPr lang="zh-CN" altLang="en-US"/>
          </a:p>
        </p:txBody>
      </p:sp>
    </p:spTree>
    <p:extLst>
      <p:ext uri="{BB962C8B-B14F-4D97-AF65-F5344CB8AC3E}">
        <p14:creationId xmlns:p14="http://schemas.microsoft.com/office/powerpoint/2010/main" val="2384629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35</a:t>
            </a:fld>
            <a:endParaRPr lang="zh-CN" altLang="en-US"/>
          </a:p>
        </p:txBody>
      </p:sp>
    </p:spTree>
    <p:extLst>
      <p:ext uri="{BB962C8B-B14F-4D97-AF65-F5344CB8AC3E}">
        <p14:creationId xmlns:p14="http://schemas.microsoft.com/office/powerpoint/2010/main" val="2162079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37</a:t>
            </a:fld>
            <a:endParaRPr lang="zh-CN" altLang="en-US"/>
          </a:p>
        </p:txBody>
      </p:sp>
    </p:spTree>
    <p:extLst>
      <p:ext uri="{BB962C8B-B14F-4D97-AF65-F5344CB8AC3E}">
        <p14:creationId xmlns:p14="http://schemas.microsoft.com/office/powerpoint/2010/main" val="4284647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38</a:t>
            </a:fld>
            <a:endParaRPr lang="zh-CN" altLang="en-US"/>
          </a:p>
        </p:txBody>
      </p:sp>
    </p:spTree>
    <p:extLst>
      <p:ext uri="{BB962C8B-B14F-4D97-AF65-F5344CB8AC3E}">
        <p14:creationId xmlns:p14="http://schemas.microsoft.com/office/powerpoint/2010/main" val="587568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39</a:t>
            </a:fld>
            <a:endParaRPr lang="zh-CN" altLang="en-US"/>
          </a:p>
        </p:txBody>
      </p:sp>
    </p:spTree>
    <p:extLst>
      <p:ext uri="{BB962C8B-B14F-4D97-AF65-F5344CB8AC3E}">
        <p14:creationId xmlns:p14="http://schemas.microsoft.com/office/powerpoint/2010/main" val="323002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23469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41</a:t>
            </a:fld>
            <a:endParaRPr lang="zh-CN" altLang="en-US"/>
          </a:p>
        </p:txBody>
      </p:sp>
    </p:spTree>
    <p:extLst>
      <p:ext uri="{BB962C8B-B14F-4D97-AF65-F5344CB8AC3E}">
        <p14:creationId xmlns:p14="http://schemas.microsoft.com/office/powerpoint/2010/main" val="2544485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45</a:t>
            </a:fld>
            <a:endParaRPr lang="zh-CN" altLang="en-US"/>
          </a:p>
        </p:txBody>
      </p:sp>
    </p:spTree>
    <p:extLst>
      <p:ext uri="{BB962C8B-B14F-4D97-AF65-F5344CB8AC3E}">
        <p14:creationId xmlns:p14="http://schemas.microsoft.com/office/powerpoint/2010/main" val="2772012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5A799D-8CA6-4374-AD25-FE1E450FC796}" type="slidenum">
              <a:rPr lang="en-US" altLang="en-US"/>
              <a:pPr/>
              <a:t>46</a:t>
            </a:fld>
            <a:endParaRPr lang="en-US" altLang="en-US"/>
          </a:p>
        </p:txBody>
      </p:sp>
      <p:sp>
        <p:nvSpPr>
          <p:cNvPr id="804866"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p:spPr>
      </p:sp>
      <p:sp>
        <p:nvSpPr>
          <p:cNvPr id="8048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608884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85A63-7A75-434D-99C9-CE2D037F6B27}" type="slidenum">
              <a:rPr lang="en-US" altLang="en-US"/>
              <a:pPr/>
              <a:t>47</a:t>
            </a:fld>
            <a:endParaRPr lang="en-US" altLang="en-US"/>
          </a:p>
        </p:txBody>
      </p:sp>
      <p:sp>
        <p:nvSpPr>
          <p:cNvPr id="809986"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p:spPr>
      </p:sp>
      <p:sp>
        <p:nvSpPr>
          <p:cNvPr id="8099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dirty="0"/>
          </a:p>
        </p:txBody>
      </p:sp>
    </p:spTree>
    <p:extLst>
      <p:ext uri="{BB962C8B-B14F-4D97-AF65-F5344CB8AC3E}">
        <p14:creationId xmlns:p14="http://schemas.microsoft.com/office/powerpoint/2010/main" val="3612960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65403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85A63-7A75-434D-99C9-CE2D037F6B27}" type="slidenum">
              <a:rPr lang="en-US" altLang="en-US"/>
              <a:pPr/>
              <a:t>48</a:t>
            </a:fld>
            <a:endParaRPr lang="en-US" altLang="en-US"/>
          </a:p>
        </p:txBody>
      </p:sp>
      <p:sp>
        <p:nvSpPr>
          <p:cNvPr id="809986"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p:spPr>
      </p:sp>
      <p:sp>
        <p:nvSpPr>
          <p:cNvPr id="8099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dirty="0"/>
              <a:t>Start from 0</a:t>
            </a:r>
          </a:p>
        </p:txBody>
      </p:sp>
    </p:spTree>
    <p:extLst>
      <p:ext uri="{BB962C8B-B14F-4D97-AF65-F5344CB8AC3E}">
        <p14:creationId xmlns:p14="http://schemas.microsoft.com/office/powerpoint/2010/main" val="34704108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85A63-7A75-434D-99C9-CE2D037F6B27}" type="slidenum">
              <a:rPr lang="en-US" altLang="en-US"/>
              <a:pPr/>
              <a:t>49</a:t>
            </a:fld>
            <a:endParaRPr lang="en-US" altLang="en-US"/>
          </a:p>
        </p:txBody>
      </p:sp>
      <p:sp>
        <p:nvSpPr>
          <p:cNvPr id="809986"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p:spPr>
      </p:sp>
      <p:sp>
        <p:nvSpPr>
          <p:cNvPr id="8099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2013266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42808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52</a:t>
            </a:fld>
            <a:endParaRPr lang="zh-CN" altLang="en-US"/>
          </a:p>
        </p:txBody>
      </p:sp>
    </p:spTree>
    <p:extLst>
      <p:ext uri="{BB962C8B-B14F-4D97-AF65-F5344CB8AC3E}">
        <p14:creationId xmlns:p14="http://schemas.microsoft.com/office/powerpoint/2010/main" val="737973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目前</a:t>
            </a:r>
            <a:r>
              <a:rPr kumimoji="1" lang="en-US" altLang="zh-CN" dirty="0" err="1"/>
              <a:t>cuda</a:t>
            </a:r>
            <a:r>
              <a:rPr kumimoji="1" lang="zh-CN" altLang="en-US" dirty="0"/>
              <a:t>没有乱序之行。</a:t>
            </a:r>
            <a:endParaRPr kumimoji="1" lang="en-US" altLang="zh-CN" dirty="0"/>
          </a:p>
          <a:p>
            <a:r>
              <a:rPr kumimoji="1" lang="en-US" altLang="zh-CN" dirty="0"/>
              <a:t>GPU</a:t>
            </a:r>
            <a:r>
              <a:rPr kumimoji="1" lang="zh-CN" altLang="en-US" dirty="0"/>
              <a:t>的内存更快， 缓存层级更低</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54</a:t>
            </a:fld>
            <a:endParaRPr lang="zh-CN" altLang="en-US"/>
          </a:p>
        </p:txBody>
      </p:sp>
    </p:spTree>
    <p:extLst>
      <p:ext uri="{BB962C8B-B14F-4D97-AF65-F5344CB8AC3E}">
        <p14:creationId xmlns:p14="http://schemas.microsoft.com/office/powerpoint/2010/main" val="1572257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57</a:t>
            </a:fld>
            <a:endParaRPr lang="zh-CN" altLang="en-US"/>
          </a:p>
        </p:txBody>
      </p:sp>
    </p:spTree>
    <p:extLst>
      <p:ext uri="{BB962C8B-B14F-4D97-AF65-F5344CB8AC3E}">
        <p14:creationId xmlns:p14="http://schemas.microsoft.com/office/powerpoint/2010/main" val="2900565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58</a:t>
            </a:fld>
            <a:endParaRPr lang="zh-CN" altLang="en-US"/>
          </a:p>
        </p:txBody>
      </p:sp>
    </p:spTree>
    <p:extLst>
      <p:ext uri="{BB962C8B-B14F-4D97-AF65-F5344CB8AC3E}">
        <p14:creationId xmlns:p14="http://schemas.microsoft.com/office/powerpoint/2010/main" val="1695604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59</a:t>
            </a:fld>
            <a:endParaRPr lang="zh-CN" altLang="en-US"/>
          </a:p>
        </p:txBody>
      </p:sp>
    </p:spTree>
    <p:extLst>
      <p:ext uri="{BB962C8B-B14F-4D97-AF65-F5344CB8AC3E}">
        <p14:creationId xmlns:p14="http://schemas.microsoft.com/office/powerpoint/2010/main" val="32004820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61</a:t>
            </a:fld>
            <a:endParaRPr lang="zh-CN" altLang="en-US"/>
          </a:p>
        </p:txBody>
      </p:sp>
    </p:spTree>
    <p:extLst>
      <p:ext uri="{BB962C8B-B14F-4D97-AF65-F5344CB8AC3E}">
        <p14:creationId xmlns:p14="http://schemas.microsoft.com/office/powerpoint/2010/main" val="12020293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a:t>
            </a:r>
            <a:r>
              <a:rPr kumimoji="1" lang="en-US" altLang="zh-CN" dirty="0"/>
              <a:t>function</a:t>
            </a:r>
            <a:r>
              <a:rPr kumimoji="1" lang="zh-CN" altLang="en-US" dirty="0"/>
              <a:t>被所有的</a:t>
            </a:r>
            <a:r>
              <a:rPr kumimoji="1" lang="en-US" altLang="zh-CN" dirty="0"/>
              <a:t>GPU</a:t>
            </a:r>
            <a:r>
              <a:rPr kumimoji="1" lang="zh-CN" altLang="en-US" dirty="0"/>
              <a:t> </a:t>
            </a:r>
            <a:r>
              <a:rPr kumimoji="1" lang="en-US" altLang="zh-CN" dirty="0"/>
              <a:t>core</a:t>
            </a:r>
            <a:r>
              <a:rPr kumimoji="1" lang="zh-CN" altLang="en-US" dirty="0"/>
              <a:t>来执行</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64</a:t>
            </a:fld>
            <a:endParaRPr lang="zh-CN" altLang="en-US"/>
          </a:p>
        </p:txBody>
      </p:sp>
    </p:spTree>
    <p:extLst>
      <p:ext uri="{BB962C8B-B14F-4D97-AF65-F5344CB8AC3E}">
        <p14:creationId xmlns:p14="http://schemas.microsoft.com/office/powerpoint/2010/main" val="4228104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a:t>
            </a:fld>
            <a:endParaRPr lang="zh-CN" altLang="en-US"/>
          </a:p>
        </p:txBody>
      </p:sp>
    </p:spTree>
    <p:extLst>
      <p:ext uri="{BB962C8B-B14F-4D97-AF65-F5344CB8AC3E}">
        <p14:creationId xmlns:p14="http://schemas.microsoft.com/office/powerpoint/2010/main" val="3463062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sng" strike="noStrike" kern="1200" dirty="0">
                <a:solidFill>
                  <a:schemeClr val="tx1"/>
                </a:solidFill>
                <a:effectLst/>
                <a:latin typeface="+mn-lt"/>
                <a:ea typeface="+mn-ea"/>
                <a:cs typeface="+mn-cs"/>
                <a:hlinkClick r:id="rId3"/>
              </a:rPr>
              <a:t>Domain-Specific Processors</a:t>
            </a:r>
          </a:p>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69</a:t>
            </a:fld>
            <a:endParaRPr lang="zh-CN" altLang="en-US"/>
          </a:p>
        </p:txBody>
      </p:sp>
    </p:spTree>
    <p:extLst>
      <p:ext uri="{BB962C8B-B14F-4D97-AF65-F5344CB8AC3E}">
        <p14:creationId xmlns:p14="http://schemas.microsoft.com/office/powerpoint/2010/main" val="36283852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Source: Wikipedia</a:t>
            </a:r>
          </a:p>
          <a:p>
            <a:r>
              <a:rPr kumimoji="1" lang="en-US" altLang="zh-CN" dirty="0"/>
              <a:t>Mate60: https://</a:t>
            </a:r>
            <a:r>
              <a:rPr kumimoji="1" lang="en-US" altLang="zh-CN" dirty="0" err="1"/>
              <a:t>nanoreview.net</a:t>
            </a:r>
            <a:r>
              <a:rPr kumimoji="1" lang="en-US" altLang="zh-CN" dirty="0"/>
              <a:t>/</a:t>
            </a:r>
            <a:r>
              <a:rPr kumimoji="1" lang="en-US" altLang="zh-CN" dirty="0" err="1"/>
              <a:t>en</a:t>
            </a:r>
            <a:r>
              <a:rPr kumimoji="1" lang="en-US" altLang="zh-CN" dirty="0"/>
              <a:t>/soc-compare/qualcomm-snapdragon-875-vs-hisilicon-kirin-9000</a:t>
            </a:r>
          </a:p>
          <a:p>
            <a:r>
              <a:rPr kumimoji="1" lang="en-US" altLang="zh-CN" dirty="0"/>
              <a:t>Intel CPU: https://</a:t>
            </a:r>
            <a:r>
              <a:rPr kumimoji="1" lang="en-US" altLang="zh-CN" dirty="0" err="1"/>
              <a:t>setiathome.berkeley.edu</a:t>
            </a:r>
            <a:r>
              <a:rPr kumimoji="1" lang="en-US" altLang="zh-CN" dirty="0"/>
              <a:t>/</a:t>
            </a:r>
            <a:r>
              <a:rPr kumimoji="1" lang="en-US" altLang="zh-CN" dirty="0" err="1"/>
              <a:t>cpu_list.php</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74</a:t>
            </a:fld>
            <a:endParaRPr lang="zh-CN" altLang="en-US"/>
          </a:p>
        </p:txBody>
      </p:sp>
    </p:spTree>
    <p:extLst>
      <p:ext uri="{BB962C8B-B14F-4D97-AF65-F5344CB8AC3E}">
        <p14:creationId xmlns:p14="http://schemas.microsoft.com/office/powerpoint/2010/main" val="1367160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7</a:t>
            </a:fld>
            <a:endParaRPr lang="zh-CN" altLang="en-US"/>
          </a:p>
        </p:txBody>
      </p:sp>
    </p:spTree>
    <p:extLst>
      <p:ext uri="{BB962C8B-B14F-4D97-AF65-F5344CB8AC3E}">
        <p14:creationId xmlns:p14="http://schemas.microsoft.com/office/powerpoint/2010/main" val="2498182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Divide and conquer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10</a:t>
            </a:fld>
            <a:endParaRPr lang="zh-CN" altLang="en-US"/>
          </a:p>
        </p:txBody>
      </p:sp>
    </p:spTree>
    <p:extLst>
      <p:ext uri="{BB962C8B-B14F-4D97-AF65-F5344CB8AC3E}">
        <p14:creationId xmlns:p14="http://schemas.microsoft.com/office/powerpoint/2010/main" val="6694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a:t>
            </a:fld>
            <a:endParaRPr lang="zh-CN" altLang="en-US"/>
          </a:p>
        </p:txBody>
      </p:sp>
    </p:spTree>
    <p:extLst>
      <p:ext uri="{BB962C8B-B14F-4D97-AF65-F5344CB8AC3E}">
        <p14:creationId xmlns:p14="http://schemas.microsoft.com/office/powerpoint/2010/main" val="1697156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12</a:t>
            </a:fld>
            <a:endParaRPr lang="zh-CN" altLang="en-US"/>
          </a:p>
        </p:txBody>
      </p:sp>
    </p:spTree>
    <p:extLst>
      <p:ext uri="{BB962C8B-B14F-4D97-AF65-F5344CB8AC3E}">
        <p14:creationId xmlns:p14="http://schemas.microsoft.com/office/powerpoint/2010/main" val="2518342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13</a:t>
            </a:fld>
            <a:endParaRPr lang="zh-CN" altLang="en-US"/>
          </a:p>
        </p:txBody>
      </p:sp>
    </p:spTree>
    <p:extLst>
      <p:ext uri="{BB962C8B-B14F-4D97-AF65-F5344CB8AC3E}">
        <p14:creationId xmlns:p14="http://schemas.microsoft.com/office/powerpoint/2010/main" val="3767942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normAutofit/>
          </a:bodyPr>
          <a:lstStyle>
            <a:lvl1pPr algn="ctr">
              <a:defRPr sz="4400">
                <a:latin typeface="+mj-lt"/>
              </a:defRPr>
            </a:lvl1pPr>
          </a:lstStyle>
          <a:p>
            <a:r>
              <a:rPr lang="zh-CN" altLang="en-US" dirty="0"/>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941585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02840" y="228866"/>
            <a:ext cx="8229600" cy="900442"/>
          </a:xfrm>
        </p:spPr>
        <p:txBody>
          <a:bodyPr>
            <a:normAutofit/>
          </a:bodyPr>
          <a:lstStyle>
            <a:lvl1pPr>
              <a:defRPr sz="2400" b="1">
                <a:solidFill>
                  <a:schemeClr val="accent1"/>
                </a:solidFill>
                <a:latin typeface="+mn-lt"/>
                <a:ea typeface="+mj-ea"/>
                <a:cs typeface="微软雅黑 Light" panose="020B0502040204020203" pitchFamily="34" charset="-122"/>
              </a:defRPr>
            </a:lvl1pPr>
          </a:lstStyle>
          <a:p>
            <a:r>
              <a:rPr lang="en-US" altLang="zh-CN" dirty="0"/>
              <a:t>xx</a:t>
            </a:r>
            <a:endParaRPr lang="zh-CN" altLang="en-US" dirty="0"/>
          </a:p>
        </p:txBody>
      </p:sp>
      <p:sp>
        <p:nvSpPr>
          <p:cNvPr id="3" name="内容占位符 2"/>
          <p:cNvSpPr>
            <a:spLocks noGrp="1"/>
          </p:cNvSpPr>
          <p:nvPr>
            <p:ph idx="1" hasCustomPrompt="1"/>
          </p:nvPr>
        </p:nvSpPr>
        <p:spPr>
          <a:xfrm>
            <a:off x="302840" y="1129308"/>
            <a:ext cx="8229600" cy="3771636"/>
          </a:xfrm>
        </p:spPr>
        <p:txBody>
          <a:bodyPr>
            <a:normAutofit/>
          </a:bodyPr>
          <a:lstStyle>
            <a:lvl1pPr marL="0" indent="0">
              <a:lnSpc>
                <a:spcPct val="120000"/>
              </a:lnSpc>
              <a:buFontTx/>
              <a:buNone/>
              <a:defRPr sz="1800" b="1" i="0">
                <a:latin typeface="+mn-lt"/>
                <a:ea typeface="微软雅黑" panose="020B0503020204020204" pitchFamily="34" charset="-122"/>
                <a:cs typeface="微软雅黑" panose="020B0503020204020204" pitchFamily="34" charset="-122"/>
              </a:defRPr>
            </a:lvl1pPr>
            <a:lvl2pPr marL="360000">
              <a:lnSpc>
                <a:spcPct val="120000"/>
              </a:lnSpc>
              <a:defRPr sz="1800" b="0" i="0">
                <a:latin typeface="+mn-lt"/>
                <a:ea typeface="微软雅黑" panose="020B0503020204020204" pitchFamily="34" charset="-122"/>
                <a:cs typeface="微软雅黑" panose="020B0503020204020204" pitchFamily="34" charset="-122"/>
              </a:defRPr>
            </a:lvl2pPr>
            <a:lvl3pPr>
              <a:lnSpc>
                <a:spcPct val="120000"/>
              </a:lnSpc>
              <a:defRPr sz="2000" b="0" i="0">
                <a:latin typeface="+mn-lt"/>
                <a:ea typeface="微软雅黑" panose="020B0503020204020204" pitchFamily="34" charset="-122"/>
                <a:cs typeface="微软雅黑" panose="020B0503020204020204" pitchFamily="34" charset="-122"/>
              </a:defRPr>
            </a:lvl3pPr>
            <a:lvl4pPr>
              <a:lnSpc>
                <a:spcPct val="120000"/>
              </a:lnSpc>
              <a:defRPr sz="1800" b="0" i="0">
                <a:latin typeface="+mn-lt"/>
                <a:ea typeface="微软雅黑" panose="020B0503020204020204" pitchFamily="34" charset="-122"/>
                <a:cs typeface="微软雅黑" panose="020B0503020204020204" pitchFamily="34" charset="-122"/>
              </a:defRPr>
            </a:lvl4pPr>
            <a:lvl5pPr>
              <a:lnSpc>
                <a:spcPct val="120000"/>
              </a:lnSpc>
              <a:defRPr sz="1800" b="0" i="0">
                <a:latin typeface="+mn-lt"/>
                <a:ea typeface="微软雅黑" panose="020B0503020204020204" pitchFamily="34" charset="-122"/>
                <a:cs typeface="微软雅黑" panose="020B0503020204020204" pitchFamily="34" charset="-122"/>
              </a:defRPr>
            </a:lvl5pPr>
          </a:lstStyle>
          <a:p>
            <a:pPr lvl="0"/>
            <a:r>
              <a:rPr lang="en-US" altLang="zh-CN" dirty="0" err="1"/>
              <a:t>yy</a:t>
            </a:r>
            <a:endParaRPr lang="zh-CN" altLang="en-US" dirty="0"/>
          </a:p>
          <a:p>
            <a:pPr lvl="1"/>
            <a:r>
              <a:rPr lang="en-US" altLang="zh-CN" dirty="0"/>
              <a:t>xx</a:t>
            </a:r>
            <a:endParaRPr lang="zh-CN" altLang="en-US" dirty="0"/>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latin typeface="Consolas" panose="020B0609020204030204" pitchFamily="49" charset="0"/>
                <a:cs typeface="Consolas" panose="020B0609020204030204" pitchFamily="49" charset="0"/>
              </a:defRPr>
            </a:lvl1pPr>
          </a:lstStyle>
          <a:p>
            <a:fld id="{ADE361C3-C043-4A6E-BDCE-8DA1E7D90A3B}" type="slidenum">
              <a:rPr lang="zh-CN" altLang="en-US" smtClean="0"/>
              <a:pPr/>
              <a:t>‹#›</a:t>
            </a:fld>
            <a:endParaRPr lang="zh-CN" altLang="en-US" dirty="0"/>
          </a:p>
        </p:txBody>
      </p:sp>
      <p:sp>
        <p:nvSpPr>
          <p:cNvPr id="7" name="矩形 6"/>
          <p:cNvSpPr/>
          <p:nvPr userDrawn="1"/>
        </p:nvSpPr>
        <p:spPr>
          <a:xfrm>
            <a:off x="-180527" y="439062"/>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三角形 7">
            <a:extLst>
              <a:ext uri="{FF2B5EF4-FFF2-40B4-BE49-F238E27FC236}">
                <a16:creationId xmlns:a16="http://schemas.microsoft.com/office/drawing/2014/main" id="{066DE83E-C489-9340-8A6C-F2C63F8574DC}"/>
              </a:ext>
            </a:extLst>
          </p:cNvPr>
          <p:cNvSpPr/>
          <p:nvPr userDrawn="1"/>
        </p:nvSpPr>
        <p:spPr>
          <a:xfrm rot="5400000">
            <a:off x="-160702" y="599536"/>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3624512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atin typeface="+mj-lt"/>
              </a:defRPr>
            </a:lvl1pPr>
          </a:lstStyle>
          <a:p>
            <a:r>
              <a:rPr lang="zh-CN" altLang="en-US" dirty="0"/>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8" name="三角形 7">
            <a:extLst>
              <a:ext uri="{FF2B5EF4-FFF2-40B4-BE49-F238E27FC236}">
                <a16:creationId xmlns:a16="http://schemas.microsoft.com/office/drawing/2014/main" id="{A8EE614D-B549-154F-943F-0F3919AB5939}"/>
              </a:ext>
            </a:extLst>
          </p:cNvPr>
          <p:cNvSpPr/>
          <p:nvPr userDrawn="1"/>
        </p:nvSpPr>
        <p:spPr>
          <a:xfrm rot="5400000">
            <a:off x="-160703" y="3920373"/>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13605760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1" y="5296962"/>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endParaRPr lang="zh-CN" altLang="en-US" dirty="0"/>
          </a:p>
        </p:txBody>
      </p:sp>
      <p:sp>
        <p:nvSpPr>
          <p:cNvPr id="5" name="页脚占位符 4"/>
          <p:cNvSpPr>
            <a:spLocks noGrp="1"/>
          </p:cNvSpPr>
          <p:nvPr>
            <p:ph type="ftr" sz="quarter" idx="3"/>
          </p:nvPr>
        </p:nvSpPr>
        <p:spPr>
          <a:xfrm>
            <a:off x="3124201" y="5296962"/>
            <a:ext cx="2895600" cy="304271"/>
          </a:xfrm>
          <a:prstGeom prst="rect">
            <a:avLst/>
          </a:prstGeom>
        </p:spPr>
        <p:txBody>
          <a:bodyPr vert="horz" lIns="91440" tIns="45720" rIns="91440" bIns="45720" rtlCol="0" anchor="ctr"/>
          <a:lstStyle>
            <a:lvl1pPr algn="ctr">
              <a:defRPr sz="1200">
                <a:solidFill>
                  <a:schemeClr val="tx1">
                    <a:tint val="75000"/>
                  </a:schemeClr>
                </a:solidFill>
                <a:latin typeface="DengXian" charset="0"/>
                <a:ea typeface="DengXian" charset="0"/>
                <a:cs typeface="DengXian" charset="0"/>
              </a:defRPr>
            </a:lvl1pPr>
          </a:lstStyle>
          <a:p>
            <a:endParaRPr lang="zh-CN" altLang="en-US"/>
          </a:p>
        </p:txBody>
      </p:sp>
      <p:sp>
        <p:nvSpPr>
          <p:cNvPr id="6" name="灯片编号占位符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Tree>
    <p:extLst>
      <p:ext uri="{BB962C8B-B14F-4D97-AF65-F5344CB8AC3E}">
        <p14:creationId xmlns:p14="http://schemas.microsoft.com/office/powerpoint/2010/main" val="263381423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hf hdr="0" ftr="0" dt="0"/>
  <p:txStyles>
    <p:title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p:titleStyle>
    <p:bodyStyle>
      <a:lvl1pPr marL="342900" indent="-342900" algn="l" defTabSz="914400" rtl="0" eaLnBrk="1" latinLnBrk="0" hangingPunct="1">
        <a:lnSpc>
          <a:spcPct val="120000"/>
        </a:lnSpc>
        <a:spcBef>
          <a:spcPts val="1200"/>
        </a:spcBef>
        <a:buFont typeface="Arial" pitchFamily="34" charset="0"/>
        <a:buChar char="•"/>
        <a:defRPr sz="2600" b="0" kern="1200">
          <a:solidFill>
            <a:schemeClr val="tx1">
              <a:lumMod val="75000"/>
              <a:lumOff val="25000"/>
            </a:schemeClr>
          </a:solidFill>
          <a:latin typeface="+mn-lt"/>
          <a:ea typeface="+mn-ea"/>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lumMod val="75000"/>
              <a:lumOff val="25000"/>
            </a:schemeClr>
          </a:solidFill>
          <a:latin typeface="+mn-lt"/>
          <a:ea typeface="+mn-ea"/>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lumMod val="75000"/>
              <a:lumOff val="25000"/>
            </a:schemeClr>
          </a:solidFill>
          <a:latin typeface="+mn-lt"/>
          <a:ea typeface="+mn-ea"/>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6.jpe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jpeg"/><Relationship Id="rId4" Type="http://schemas.openxmlformats.org/officeDocument/2006/relationships/image" Target="../media/image33.png"/><Relationship Id="rId9"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6.jpeg"/><Relationship Id="rId4" Type="http://schemas.openxmlformats.org/officeDocument/2006/relationships/image" Target="../media/image19.jpeg"/></Relationships>
</file>

<file path=ppt/slides/_rels/slide75.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emf"/><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685800" y="1430287"/>
            <a:ext cx="7772400" cy="1600685"/>
          </a:xfrm>
        </p:spPr>
        <p:txBody>
          <a:bodyPr>
            <a:noAutofit/>
          </a:bodyPr>
          <a:lstStyle/>
          <a:p>
            <a:pPr>
              <a:lnSpc>
                <a:spcPct val="110000"/>
              </a:lnSpc>
            </a:pPr>
            <a:r>
              <a:rPr kumimoji="1" lang="en-US" altLang="zh-CN" sz="3600" b="0" dirty="0"/>
              <a:t>The distributed (and parallel) programming: it’s all about scalability</a:t>
            </a:r>
            <a:endParaRPr kumimoji="1" lang="zh-CN" altLang="en-US" sz="1800" b="0" dirty="0">
              <a:latin typeface="+mn-lt"/>
            </a:endParaRPr>
          </a:p>
        </p:txBody>
      </p:sp>
      <p:pic>
        <p:nvPicPr>
          <p:cNvPr id="9" name="图片 8">
            <a:extLst>
              <a:ext uri="{FF2B5EF4-FFF2-40B4-BE49-F238E27FC236}">
                <a16:creationId xmlns:a16="http://schemas.microsoft.com/office/drawing/2014/main" id="{23A70DCB-3E4D-4449-82B8-441C200ABD69}"/>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652120" y="252561"/>
            <a:ext cx="1362088" cy="492009"/>
          </a:xfrm>
          <a:prstGeom prst="rect">
            <a:avLst/>
          </a:prstGeom>
        </p:spPr>
      </p:pic>
      <p:sp>
        <p:nvSpPr>
          <p:cNvPr id="7" name="副标题 2">
            <a:extLst>
              <a:ext uri="{FF2B5EF4-FFF2-40B4-BE49-F238E27FC236}">
                <a16:creationId xmlns:a16="http://schemas.microsoft.com/office/drawing/2014/main" id="{E2120B98-7095-B94B-B13B-75606426BFB4}"/>
              </a:ext>
            </a:extLst>
          </p:cNvPr>
          <p:cNvSpPr txBox="1">
            <a:spLocks/>
          </p:cNvSpPr>
          <p:nvPr/>
        </p:nvSpPr>
        <p:spPr>
          <a:xfrm>
            <a:off x="467544" y="252559"/>
            <a:ext cx="3240360" cy="504056"/>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200"/>
              </a:spcBef>
              <a:buFont typeface="Arial" pitchFamily="34" charset="0"/>
              <a:buNone/>
              <a:defRPr sz="2600" b="0" kern="1200">
                <a:solidFill>
                  <a:schemeClr val="tx1">
                    <a:tint val="75000"/>
                  </a:schemeClr>
                </a:solidFill>
                <a:latin typeface="+mn-ea"/>
                <a:ea typeface="+mn-ea"/>
                <a:cs typeface="DengXian" charset="0"/>
              </a:defRPr>
            </a:lvl1pPr>
            <a:lvl2pPr marL="457200" indent="0" algn="ctr" defTabSz="914400" rtl="0" eaLnBrk="1" latinLnBrk="0" hangingPunct="1">
              <a:lnSpc>
                <a:spcPct val="120000"/>
              </a:lnSpc>
              <a:spcBef>
                <a:spcPct val="20000"/>
              </a:spcBef>
              <a:buFont typeface="Arial" pitchFamily="34" charset="0"/>
              <a:buNone/>
              <a:defRPr sz="2400" kern="1200">
                <a:solidFill>
                  <a:schemeClr val="tx1">
                    <a:tint val="75000"/>
                  </a:schemeClr>
                </a:solidFill>
                <a:latin typeface="+mn-ea"/>
                <a:ea typeface="+mn-ea"/>
                <a:cs typeface="DengXian" charset="0"/>
              </a:defRPr>
            </a:lvl2pPr>
            <a:lvl3pPr marL="914400" indent="0" algn="ctr" defTabSz="914400" rtl="0" eaLnBrk="1" latinLnBrk="0" hangingPunct="1">
              <a:lnSpc>
                <a:spcPct val="120000"/>
              </a:lnSpc>
              <a:spcBef>
                <a:spcPct val="20000"/>
              </a:spcBef>
              <a:buFont typeface="Arial" pitchFamily="34" charset="0"/>
              <a:buNone/>
              <a:defRPr sz="2000" kern="1200">
                <a:solidFill>
                  <a:schemeClr val="tx1">
                    <a:tint val="75000"/>
                  </a:schemeClr>
                </a:solidFill>
                <a:latin typeface="+mn-ea"/>
                <a:ea typeface="+mn-ea"/>
                <a:cs typeface="DengXian" charset="0"/>
              </a:defRPr>
            </a:lvl3pPr>
            <a:lvl4pPr marL="13716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4pPr>
            <a:lvl5pPr marL="18288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defRPr/>
            </a:pPr>
            <a:r>
              <a:rPr lang="en-US" altLang="zh-CN" sz="1400" dirty="0">
                <a:solidFill>
                  <a:srgbClr val="000000">
                    <a:lumMod val="75000"/>
                    <a:lumOff val="25000"/>
                  </a:srgbClr>
                </a:solidFill>
                <a:latin typeface="+mj-lt"/>
              </a:rPr>
              <a:t>SE3331-1 (2024 Fall)</a:t>
            </a:r>
            <a:endParaRPr kumimoji="0" lang="zh-CN" altLang="en-US" sz="1400" b="0" i="0" u="none" strike="noStrike" kern="1200" cap="none" spc="0" normalizeH="0" baseline="0" noProof="0" dirty="0">
              <a:ln>
                <a:noFill/>
              </a:ln>
              <a:solidFill>
                <a:srgbClr val="000000">
                  <a:lumMod val="75000"/>
                  <a:lumOff val="25000"/>
                </a:srgbClr>
              </a:solidFill>
              <a:effectLst/>
              <a:uLnTx/>
              <a:uFillTx/>
              <a:latin typeface="+mj-lt"/>
              <a:ea typeface="微软雅黑"/>
            </a:endParaRPr>
          </a:p>
        </p:txBody>
      </p:sp>
      <p:pic>
        <p:nvPicPr>
          <p:cNvPr id="8" name="Picture 6" descr="http://korean.onlinesjtu.com/%E6%A0%A1%E5%BE%BD%E7%B3%BB%E5%88%97/%E7%BC%A9%E5%B0%8F%E7%89%88/%E8%93%9D%E8%89%B2%E7%B3%BB%20%E5%B0%8F%E5%B0%BA%E5%AF%B8%E6%A0%A1%E5%BE%BD%E5%B1%95%E5%BC%80%E5%BC%8F%20(10mm%E4%BB%A5%E4%B8%8B%E4%BD%BF%E7%94%A8)%20%5b%E8%BD%AC%E6%8D%A2%5d.png">
            <a:extLst>
              <a:ext uri="{FF2B5EF4-FFF2-40B4-BE49-F238E27FC236}">
                <a16:creationId xmlns:a16="http://schemas.microsoft.com/office/drawing/2014/main" id="{9D0C1772-9C9E-534B-9410-16BA28CA6EB4}"/>
              </a:ext>
            </a:extLst>
          </p:cNvPr>
          <p:cNvPicPr>
            <a:picLocks noChangeAspect="1" noChangeArrowheads="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164288" y="282539"/>
            <a:ext cx="1642840" cy="432048"/>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副标题 5">
            <a:extLst>
              <a:ext uri="{FF2B5EF4-FFF2-40B4-BE49-F238E27FC236}">
                <a16:creationId xmlns:a16="http://schemas.microsoft.com/office/drawing/2014/main" id="{55205806-95B5-1349-B265-4053404601BB}"/>
              </a:ext>
            </a:extLst>
          </p:cNvPr>
          <p:cNvSpPr>
            <a:spLocks noGrp="1"/>
          </p:cNvSpPr>
          <p:nvPr>
            <p:ph type="subTitle" idx="1"/>
          </p:nvPr>
        </p:nvSpPr>
        <p:spPr>
          <a:xfrm>
            <a:off x="685800" y="3484370"/>
            <a:ext cx="7772400" cy="1461362"/>
          </a:xfrm>
        </p:spPr>
        <p:txBody>
          <a:bodyPr>
            <a:noAutofit/>
          </a:bodyPr>
          <a:lstStyle/>
          <a:p>
            <a:pPr>
              <a:lnSpc>
                <a:spcPct val="150000"/>
              </a:lnSpc>
              <a:spcBef>
                <a:spcPts val="0"/>
              </a:spcBef>
            </a:pPr>
            <a:r>
              <a:rPr kumimoji="1" lang="en-US" altLang="zh-CN" sz="1800" dirty="0" err="1">
                <a:solidFill>
                  <a:schemeClr val="tx1">
                    <a:lumMod val="75000"/>
                    <a:lumOff val="25000"/>
                  </a:schemeClr>
                </a:solidFill>
                <a:latin typeface="+mj-lt"/>
              </a:rPr>
              <a:t>Xingda</a:t>
            </a:r>
            <a:r>
              <a:rPr kumimoji="1" lang="en-US" altLang="zh-CN" sz="1800" dirty="0">
                <a:solidFill>
                  <a:schemeClr val="tx1">
                    <a:lumMod val="75000"/>
                    <a:lumOff val="25000"/>
                  </a:schemeClr>
                </a:solidFill>
                <a:latin typeface="+mj-lt"/>
              </a:rPr>
              <a:t> Wei, </a:t>
            </a:r>
            <a:r>
              <a:rPr kumimoji="1" lang="en-US" altLang="zh-CN" sz="1800" dirty="0" err="1">
                <a:solidFill>
                  <a:schemeClr val="tx1">
                    <a:lumMod val="75000"/>
                    <a:lumOff val="25000"/>
                  </a:schemeClr>
                </a:solidFill>
                <a:latin typeface="+mj-lt"/>
              </a:rPr>
              <a:t>Yubin</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Xia</a:t>
            </a:r>
          </a:p>
          <a:p>
            <a:pPr>
              <a:lnSpc>
                <a:spcPct val="150000"/>
              </a:lnSpc>
              <a:spcBef>
                <a:spcPts val="0"/>
              </a:spcBef>
            </a:pPr>
            <a:r>
              <a:rPr kumimoji="1" lang="en-US" altLang="zh-CN" sz="1800" dirty="0">
                <a:solidFill>
                  <a:schemeClr val="tx1">
                    <a:lumMod val="75000"/>
                    <a:lumOff val="25000"/>
                  </a:schemeClr>
                </a:solidFill>
                <a:latin typeface="+mj-lt"/>
              </a:rPr>
              <a:t>IPADS,</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Shanghai</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Jiao</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Tong</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University</a:t>
            </a:r>
          </a:p>
          <a:p>
            <a:pPr>
              <a:lnSpc>
                <a:spcPct val="150000"/>
              </a:lnSpc>
              <a:spcBef>
                <a:spcPts val="0"/>
              </a:spcBef>
            </a:pPr>
            <a:r>
              <a:rPr kumimoji="1" lang="en-US" altLang="zh-CN" sz="1800" dirty="0">
                <a:solidFill>
                  <a:schemeClr val="tx1">
                    <a:lumMod val="50000"/>
                    <a:lumOff val="50000"/>
                  </a:schemeClr>
                </a:solidFill>
                <a:latin typeface="+mj-lt"/>
              </a:rPr>
              <a:t>https://</a:t>
            </a:r>
            <a:r>
              <a:rPr kumimoji="1" lang="en-US" altLang="zh-CN" sz="1800" dirty="0" err="1">
                <a:solidFill>
                  <a:schemeClr val="tx1">
                    <a:lumMod val="50000"/>
                    <a:lumOff val="50000"/>
                  </a:schemeClr>
                </a:solidFill>
                <a:latin typeface="+mj-lt"/>
              </a:rPr>
              <a:t>www.sjtu.edu.cn</a:t>
            </a:r>
            <a:endParaRPr kumimoji="1" lang="en" altLang="zh-CN" sz="1800" dirty="0">
              <a:solidFill>
                <a:schemeClr val="tx1">
                  <a:lumMod val="50000"/>
                  <a:lumOff val="50000"/>
                </a:schemeClr>
              </a:solidFill>
              <a:latin typeface="+mj-lt"/>
            </a:endParaRPr>
          </a:p>
        </p:txBody>
      </p:sp>
      <p:sp>
        <p:nvSpPr>
          <p:cNvPr id="2" name="矩形 1">
            <a:extLst>
              <a:ext uri="{FF2B5EF4-FFF2-40B4-BE49-F238E27FC236}">
                <a16:creationId xmlns:a16="http://schemas.microsoft.com/office/drawing/2014/main" id="{361E6D45-344D-2C4D-B325-8CD466AB5143}"/>
              </a:ext>
            </a:extLst>
          </p:cNvPr>
          <p:cNvSpPr/>
          <p:nvPr/>
        </p:nvSpPr>
        <p:spPr>
          <a:xfrm>
            <a:off x="64006" y="5319186"/>
            <a:ext cx="3073855" cy="395749"/>
          </a:xfrm>
          <a:prstGeom prst="rect">
            <a:avLst/>
          </a:prstGeom>
        </p:spPr>
        <p:txBody>
          <a:bodyPr wrap="none">
            <a:spAutoFit/>
          </a:bodyPr>
          <a:lstStyle/>
          <a:p>
            <a:pPr>
              <a:lnSpc>
                <a:spcPct val="150000"/>
              </a:lnSpc>
            </a:pPr>
            <a:r>
              <a:rPr kumimoji="1" lang="en-US" altLang="zh-CN" sz="1500" dirty="0"/>
              <a:t>Credits: AI-sys Sp22, CMU15-418</a:t>
            </a:r>
          </a:p>
        </p:txBody>
      </p:sp>
    </p:spTree>
    <p:extLst>
      <p:ext uri="{BB962C8B-B14F-4D97-AF65-F5344CB8AC3E}">
        <p14:creationId xmlns:p14="http://schemas.microsoft.com/office/powerpoint/2010/main" val="3628960693"/>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A8C6D-7F6F-20BA-A29D-06B43E8E717A}"/>
              </a:ext>
            </a:extLst>
          </p:cNvPr>
          <p:cNvSpPr>
            <a:spLocks noGrp="1"/>
          </p:cNvSpPr>
          <p:nvPr>
            <p:ph type="title"/>
          </p:nvPr>
        </p:nvSpPr>
        <p:spPr>
          <a:xfrm>
            <a:off x="302840" y="228866"/>
            <a:ext cx="8949680" cy="900442"/>
          </a:xfrm>
        </p:spPr>
        <p:txBody>
          <a:bodyPr/>
          <a:lstStyle/>
          <a:p>
            <a:r>
              <a:rPr kumimoji="1" lang="en-US" altLang="zh-CN" dirty="0"/>
              <a:t>Calculation one: forward path (for loss function) </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D36DA16-971C-6ED9-C756-24FC23CF9788}"/>
                  </a:ext>
                </a:extLst>
              </p:cNvPr>
              <p:cNvSpPr>
                <a:spLocks noGrp="1"/>
              </p:cNvSpPr>
              <p:nvPr>
                <p:ph idx="1"/>
              </p:nvPr>
            </p:nvSpPr>
            <p:spPr>
              <a:xfrm>
                <a:off x="302840" y="1129309"/>
                <a:ext cx="8229600" cy="1080120"/>
              </a:xfrm>
            </p:spPr>
            <p:txBody>
              <a:bodyPr>
                <a:normAutofit/>
              </a:bodyPr>
              <a:lstStyle/>
              <a:p>
                <a:r>
                  <a:rPr kumimoji="1" lang="en-US" altLang="zh-CN" dirty="0"/>
                  <a:t>For each layer, calculate </a:t>
                </a:r>
                <a14:m>
                  <m:oMath xmlns:m="http://schemas.openxmlformats.org/officeDocument/2006/math">
                    <m:r>
                      <a:rPr kumimoji="1" lang="en-US" altLang="zh-CN" i="1" dirty="0" smtClean="0">
                        <a:latin typeface="Cambria Math" panose="02040503050406030204" pitchFamily="18" charset="0"/>
                      </a:rPr>
                      <m:t>𝑌</m:t>
                    </m:r>
                    <m:r>
                      <a:rPr kumimoji="1" lang="en-US" altLang="zh-CN" i="1" dirty="0">
                        <a:latin typeface="Cambria Math" panose="02040503050406030204" pitchFamily="18" charset="0"/>
                      </a:rPr>
                      <m:t> </m:t>
                    </m:r>
                    <m:r>
                      <a:rPr kumimoji="1" lang="en-US" altLang="zh-CN" i="1" dirty="0" smtClean="0">
                        <a:latin typeface="Cambria Math" panose="02040503050406030204" pitchFamily="18" charset="0"/>
                      </a:rPr>
                      <m:t>=</m:t>
                    </m:r>
                    <m:r>
                      <a:rPr kumimoji="1" lang="en-US" altLang="zh-CN" i="1" dirty="0">
                        <a:latin typeface="Cambria Math" panose="02040503050406030204" pitchFamily="18" charset="0"/>
                      </a:rPr>
                      <m:t> </m:t>
                    </m:r>
                    <m:r>
                      <a:rPr kumimoji="1" lang="en-US" altLang="zh-CN" i="1" dirty="0" smtClean="0">
                        <a:latin typeface="Cambria Math" panose="02040503050406030204" pitchFamily="18" charset="0"/>
                      </a:rPr>
                      <m:t>𝑊</m:t>
                    </m:r>
                    <m:r>
                      <a:rPr kumimoji="1" lang="en-US" altLang="zh-CN" b="0" i="1" dirty="0">
                        <a:latin typeface="Cambria Math" panose="02040503050406030204" pitchFamily="18" charset="0"/>
                      </a:rPr>
                      <m:t>°</m:t>
                    </m:r>
                    <m:r>
                      <a:rPr kumimoji="1" lang="en-US" altLang="zh-CN" i="1" dirty="0">
                        <a:latin typeface="Cambria Math" panose="02040503050406030204" pitchFamily="18" charset="0"/>
                      </a:rPr>
                      <m:t>𝑋</m:t>
                    </m:r>
                  </m:oMath>
                </a14:m>
                <a:r>
                  <a:rPr kumimoji="1" lang="en-US" altLang="zh-CN" b="0" dirty="0"/>
                  <a:t> </a:t>
                </a:r>
                <a:r>
                  <a:rPr kumimoji="1" lang="en-US" altLang="zh-CN" dirty="0">
                    <a:solidFill>
                      <a:srgbClr val="000000">
                        <a:lumMod val="75000"/>
                        <a:lumOff val="25000"/>
                      </a:srgbClr>
                    </a:solidFill>
                  </a:rPr>
                  <a:t>(</a:t>
                </a:r>
                <a14:m>
                  <m:oMath xmlns:m="http://schemas.openxmlformats.org/officeDocument/2006/math">
                    <m:r>
                      <a:rPr kumimoji="1" lang="en-US" altLang="zh-CN" dirty="0">
                        <a:latin typeface="Cambria Math" panose="02040503050406030204" pitchFamily="18" charset="0"/>
                      </a:rPr>
                      <m:t> </m:t>
                    </m:r>
                    <m:r>
                      <a:rPr kumimoji="1" lang="en-US" altLang="zh-CN" b="0" i="1" dirty="0">
                        <a:latin typeface="Cambria Math" panose="02040503050406030204" pitchFamily="18" charset="0"/>
                      </a:rPr>
                      <m:t>° </m:t>
                    </m:r>
                  </m:oMath>
                </a14:m>
                <a:r>
                  <a:rPr kumimoji="1" lang="en-US" altLang="zh-CN" dirty="0">
                    <a:solidFill>
                      <a:srgbClr val="000000">
                        <a:lumMod val="75000"/>
                        <a:lumOff val="25000"/>
                      </a:srgbClr>
                    </a:solidFill>
                  </a:rPr>
                  <a:t>: matrix multiplication)</a:t>
                </a:r>
                <a:endParaRPr kumimoji="1" lang="en-US" altLang="zh-CN" b="0" i="1" dirty="0">
                  <a:latin typeface="Cambria Math" panose="02040503050406030204" pitchFamily="18" charset="0"/>
                </a:endParaRPr>
              </a:p>
              <a:p>
                <a:r>
                  <a:rPr kumimoji="1" lang="en-US" altLang="zh-CN" b="0" dirty="0"/>
                  <a:t> </a:t>
                </a:r>
              </a:p>
              <a:p>
                <a:endParaRPr kumimoji="1" lang="en-US" altLang="zh-CN" b="0" dirty="0"/>
              </a:p>
              <a:p>
                <a:endParaRPr kumimoji="1" lang="en-US" altLang="zh-CN" b="0" dirty="0"/>
              </a:p>
              <a:p>
                <a:endParaRPr kumimoji="1" lang="en-US" altLang="zh-CN" b="0" dirty="0"/>
              </a:p>
              <a:p>
                <a:endParaRPr kumimoji="1" lang="en-US" altLang="zh-CN" b="0" dirty="0"/>
              </a:p>
              <a:p>
                <a:endParaRPr kumimoji="1" lang="en-US" altLang="zh-CN" b="0" dirty="0"/>
              </a:p>
              <a:p>
                <a:endParaRPr kumimoji="1" lang="en-US" altLang="zh-CN" b="0" dirty="0"/>
              </a:p>
              <a:p>
                <a:endParaRPr kumimoji="1" lang="zh-CN" altLang="en-US" dirty="0"/>
              </a:p>
            </p:txBody>
          </p:sp>
        </mc:Choice>
        <mc:Fallback xmlns="">
          <p:sp>
            <p:nvSpPr>
              <p:cNvPr id="3" name="内容占位符 2">
                <a:extLst>
                  <a:ext uri="{FF2B5EF4-FFF2-40B4-BE49-F238E27FC236}">
                    <a16:creationId xmlns:a16="http://schemas.microsoft.com/office/drawing/2014/main" id="{7D36DA16-971C-6ED9-C756-24FC23CF9788}"/>
                  </a:ext>
                </a:extLst>
              </p:cNvPr>
              <p:cNvSpPr>
                <a:spLocks noGrp="1" noRot="1" noChangeAspect="1" noMove="1" noResize="1" noEditPoints="1" noAdjustHandles="1" noChangeArrowheads="1" noChangeShapeType="1" noTextEdit="1"/>
              </p:cNvSpPr>
              <p:nvPr>
                <p:ph idx="1"/>
              </p:nvPr>
            </p:nvSpPr>
            <p:spPr>
              <a:xfrm>
                <a:off x="302840" y="1129309"/>
                <a:ext cx="8229600" cy="1080120"/>
              </a:xfrm>
              <a:blipFill>
                <a:blip r:embed="rId3"/>
                <a:stretch>
                  <a:fillRect l="-772" t="-116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4E96C1A8-2A4D-B835-A696-0D72504F5BD6}"/>
              </a:ext>
            </a:extLst>
          </p:cNvPr>
          <p:cNvSpPr>
            <a:spLocks noGrp="1"/>
          </p:cNvSpPr>
          <p:nvPr>
            <p:ph type="sldNum" sz="quarter" idx="12"/>
          </p:nvPr>
        </p:nvSpPr>
        <p:spPr/>
        <p:txBody>
          <a:bodyPr/>
          <a:lstStyle/>
          <a:p>
            <a:fld id="{ADE361C3-C043-4A6E-BDCE-8DA1E7D90A3B}" type="slidenum">
              <a:rPr lang="zh-CN" altLang="en-US" smtClean="0"/>
              <a:pPr/>
              <a:t>10</a:t>
            </a:fld>
            <a:endParaRPr lang="zh-CN" altLang="en-US" dirty="0"/>
          </a:p>
        </p:txBody>
      </p:sp>
      <p:pic>
        <p:nvPicPr>
          <p:cNvPr id="5" name="图片 4">
            <a:extLst>
              <a:ext uri="{FF2B5EF4-FFF2-40B4-BE49-F238E27FC236}">
                <a16:creationId xmlns:a16="http://schemas.microsoft.com/office/drawing/2014/main" id="{6A2BE1A5-B213-706A-06C4-5B732D619638}"/>
              </a:ext>
            </a:extLst>
          </p:cNvPr>
          <p:cNvPicPr>
            <a:picLocks noChangeAspect="1"/>
          </p:cNvPicPr>
          <p:nvPr/>
        </p:nvPicPr>
        <p:blipFill>
          <a:blip r:embed="rId4"/>
          <a:stretch>
            <a:fillRect/>
          </a:stretch>
        </p:blipFill>
        <p:spPr>
          <a:xfrm>
            <a:off x="1979712" y="1785758"/>
            <a:ext cx="4966320" cy="1933373"/>
          </a:xfrm>
          <a:prstGeom prst="rect">
            <a:avLst/>
          </a:prstGeom>
        </p:spPr>
      </p:pic>
      <p:sp>
        <p:nvSpPr>
          <p:cNvPr id="6" name="矩形 5">
            <a:extLst>
              <a:ext uri="{FF2B5EF4-FFF2-40B4-BE49-F238E27FC236}">
                <a16:creationId xmlns:a16="http://schemas.microsoft.com/office/drawing/2014/main" id="{8B469B05-6A61-0A65-48FB-9B4F45FA6E71}"/>
              </a:ext>
            </a:extLst>
          </p:cNvPr>
          <p:cNvSpPr/>
          <p:nvPr/>
        </p:nvSpPr>
        <p:spPr>
          <a:xfrm>
            <a:off x="3609120" y="1528309"/>
            <a:ext cx="504056" cy="2448272"/>
          </a:xfrm>
          <a:prstGeom prst="rect">
            <a:avLst/>
          </a:prstGeom>
          <a:ln w="12700">
            <a:solidFill>
              <a:srgbClr val="FF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7" name="内容占位符 2">
            <a:extLst>
              <a:ext uri="{FF2B5EF4-FFF2-40B4-BE49-F238E27FC236}">
                <a16:creationId xmlns:a16="http://schemas.microsoft.com/office/drawing/2014/main" id="{4EFE792C-D032-73FA-BE6E-CA5FB8745828}"/>
              </a:ext>
            </a:extLst>
          </p:cNvPr>
          <p:cNvSpPr txBox="1">
            <a:spLocks/>
          </p:cNvSpPr>
          <p:nvPr/>
        </p:nvSpPr>
        <p:spPr>
          <a:xfrm>
            <a:off x="302840" y="4225436"/>
            <a:ext cx="8229600" cy="1080120"/>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dirty="0"/>
              <a:t>Since model is calculated layer-by-layer, we just need to focus on the calculation of one layer </a:t>
            </a:r>
            <a:endParaRPr kumimoji="1" lang="en-US" altLang="zh-CN" b="0" dirty="0"/>
          </a:p>
          <a:p>
            <a:endParaRPr kumimoji="1" lang="en-US" altLang="zh-CN" b="0" dirty="0"/>
          </a:p>
          <a:p>
            <a:endParaRPr kumimoji="1" lang="en-US" altLang="zh-CN" b="0" dirty="0"/>
          </a:p>
          <a:p>
            <a:endParaRPr kumimoji="1" lang="en-US" altLang="zh-CN" b="0" dirty="0"/>
          </a:p>
          <a:p>
            <a:endParaRPr kumimoji="1" lang="en-US" altLang="zh-CN" b="0" dirty="0"/>
          </a:p>
          <a:p>
            <a:endParaRPr kumimoji="1" lang="en-US" altLang="zh-CN" b="0" dirty="0"/>
          </a:p>
          <a:p>
            <a:endParaRPr kumimoji="1" lang="en-US" altLang="zh-CN" b="0" dirty="0"/>
          </a:p>
          <a:p>
            <a:endParaRPr kumimoji="1" lang="zh-CN" altLang="en-US" dirty="0"/>
          </a:p>
        </p:txBody>
      </p:sp>
      <p:sp>
        <p:nvSpPr>
          <p:cNvPr id="8" name="右箭头 7">
            <a:extLst>
              <a:ext uri="{FF2B5EF4-FFF2-40B4-BE49-F238E27FC236}">
                <a16:creationId xmlns:a16="http://schemas.microsoft.com/office/drawing/2014/main" id="{0480F598-C9A2-5D6A-A0FF-59F90C82313C}"/>
              </a:ext>
            </a:extLst>
          </p:cNvPr>
          <p:cNvSpPr/>
          <p:nvPr/>
        </p:nvSpPr>
        <p:spPr>
          <a:xfrm>
            <a:off x="3950704" y="2424218"/>
            <a:ext cx="466936" cy="540061"/>
          </a:xfrm>
          <a:prstGeom prst="rightArrow">
            <a:avLst/>
          </a:prstGeom>
          <a:solidFill>
            <a:schemeClr val="bg1"/>
          </a:solidFill>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555239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09464B-0A12-BBD2-9925-BBEA032CDD36}"/>
              </a:ext>
            </a:extLst>
          </p:cNvPr>
          <p:cNvSpPr>
            <a:spLocks noGrp="1"/>
          </p:cNvSpPr>
          <p:nvPr>
            <p:ph type="title"/>
          </p:nvPr>
        </p:nvSpPr>
        <p:spPr/>
        <p:txBody>
          <a:bodyPr/>
          <a:lstStyle/>
          <a:p>
            <a:r>
              <a:rPr kumimoji="1" lang="en-US" altLang="zh-CN" dirty="0"/>
              <a:t>Calculation one: forward path (for loss function) </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3EDF0F3-31C3-9592-AD21-DBCB359CBB1D}"/>
                  </a:ext>
                </a:extLst>
              </p:cNvPr>
              <p:cNvSpPr>
                <a:spLocks noGrp="1"/>
              </p:cNvSpPr>
              <p:nvPr>
                <p:ph idx="1"/>
              </p:nvPr>
            </p:nvSpPr>
            <p:spPr>
              <a:xfrm>
                <a:off x="302840" y="1129308"/>
                <a:ext cx="8229600" cy="1728192"/>
              </a:xfrm>
            </p:spPr>
            <p:txBody>
              <a:bodyPr>
                <a:normAutofit/>
              </a:bodyPr>
              <a:lstStyle/>
              <a:p>
                <a:r>
                  <a:rPr kumimoji="1" lang="en-US" altLang="zh-CN" dirty="0"/>
                  <a:t>For each layer, calculate </a:t>
                </a:r>
                <a14:m>
                  <m:oMath xmlns:m="http://schemas.openxmlformats.org/officeDocument/2006/math">
                    <m:r>
                      <a:rPr kumimoji="1" lang="en-US" altLang="zh-CN" i="1" dirty="0" smtClean="0">
                        <a:latin typeface="Cambria Math" panose="02040503050406030204" pitchFamily="18" charset="0"/>
                      </a:rPr>
                      <m:t>𝑌</m:t>
                    </m:r>
                    <m:r>
                      <a:rPr kumimoji="1" lang="en-US" altLang="zh-CN" i="1" dirty="0">
                        <a:latin typeface="Cambria Math" panose="02040503050406030204" pitchFamily="18" charset="0"/>
                      </a:rPr>
                      <m:t> </m:t>
                    </m:r>
                    <m:r>
                      <a:rPr kumimoji="1" lang="en-US" altLang="zh-CN" i="1" dirty="0" smtClean="0">
                        <a:latin typeface="Cambria Math" panose="02040503050406030204" pitchFamily="18" charset="0"/>
                      </a:rPr>
                      <m:t>=</m:t>
                    </m:r>
                    <m:r>
                      <a:rPr kumimoji="1" lang="en-US" altLang="zh-CN" i="1" dirty="0">
                        <a:latin typeface="Cambria Math" panose="02040503050406030204" pitchFamily="18" charset="0"/>
                      </a:rPr>
                      <m:t> </m:t>
                    </m:r>
                    <m:r>
                      <a:rPr kumimoji="1" lang="en-US" altLang="zh-CN" i="1" dirty="0" smtClean="0">
                        <a:latin typeface="Cambria Math" panose="02040503050406030204" pitchFamily="18" charset="0"/>
                      </a:rPr>
                      <m:t>𝑊</m:t>
                    </m:r>
                    <m:r>
                      <a:rPr kumimoji="1" lang="en-US" altLang="zh-CN" b="0" i="1" dirty="0">
                        <a:latin typeface="Cambria Math" panose="02040503050406030204" pitchFamily="18" charset="0"/>
                      </a:rPr>
                      <m:t>°</m:t>
                    </m:r>
                    <m:r>
                      <a:rPr kumimoji="1" lang="en-US" altLang="zh-CN" i="1" dirty="0">
                        <a:latin typeface="Cambria Math" panose="02040503050406030204" pitchFamily="18" charset="0"/>
                      </a:rPr>
                      <m:t>𝑋</m:t>
                    </m:r>
                  </m:oMath>
                </a14:m>
                <a:r>
                  <a:rPr kumimoji="1" lang="en-US" altLang="zh-CN" b="0" dirty="0"/>
                  <a:t> </a:t>
                </a:r>
                <a:r>
                  <a:rPr kumimoji="1" lang="en-US" altLang="zh-CN" dirty="0">
                    <a:solidFill>
                      <a:srgbClr val="000000">
                        <a:lumMod val="75000"/>
                        <a:lumOff val="25000"/>
                      </a:srgbClr>
                    </a:solidFill>
                  </a:rPr>
                  <a:t>(</a:t>
                </a:r>
                <a14:m>
                  <m:oMath xmlns:m="http://schemas.openxmlformats.org/officeDocument/2006/math">
                    <m:r>
                      <a:rPr kumimoji="1" lang="en-US" altLang="zh-CN" dirty="0">
                        <a:latin typeface="Cambria Math" panose="02040503050406030204" pitchFamily="18" charset="0"/>
                      </a:rPr>
                      <m:t> </m:t>
                    </m:r>
                    <m:r>
                      <a:rPr kumimoji="1" lang="en-US" altLang="zh-CN" b="0" i="1" dirty="0">
                        <a:latin typeface="Cambria Math" panose="02040503050406030204" pitchFamily="18" charset="0"/>
                      </a:rPr>
                      <m:t>° </m:t>
                    </m:r>
                  </m:oMath>
                </a14:m>
                <a:r>
                  <a:rPr kumimoji="1" lang="en-US" altLang="zh-CN" dirty="0">
                    <a:solidFill>
                      <a:srgbClr val="000000">
                        <a:lumMod val="75000"/>
                        <a:lumOff val="25000"/>
                      </a:srgbClr>
                    </a:solidFill>
                  </a:rPr>
                  <a:t>: matrix multiplication)</a:t>
                </a:r>
                <a:endParaRPr kumimoji="1" lang="en-US" altLang="zh-CN" b="0" dirty="0"/>
              </a:p>
              <a:p>
                <a:pPr lvl="1"/>
                <a:r>
                  <a:rPr kumimoji="1" lang="en-US" altLang="zh-CN" dirty="0"/>
                  <a:t>W: </a:t>
                </a:r>
                <a14:m>
                  <m:oMath xmlns:m="http://schemas.openxmlformats.org/officeDocument/2006/math">
                    <m:r>
                      <a:rPr kumimoji="1" lang="en-US" altLang="zh-CN" i="1" dirty="0" smtClean="0">
                        <a:latin typeface="Cambria Math" panose="02040503050406030204" pitchFamily="18" charset="0"/>
                      </a:rPr>
                      <m:t>𝑚</m:t>
                    </m:r>
                    <m:r>
                      <a:rPr kumimoji="1" lang="en-US" altLang="zh-CN" i="1" dirty="0" smtClean="0">
                        <a:latin typeface="Cambria Math" panose="02040503050406030204" pitchFamily="18" charset="0"/>
                      </a:rPr>
                      <m:t> × </m:t>
                    </m:r>
                    <m:r>
                      <a:rPr kumimoji="1" lang="en-US" altLang="zh-CN" i="1" dirty="0" smtClean="0">
                        <a:latin typeface="Cambria Math" panose="02040503050406030204" pitchFamily="18" charset="0"/>
                      </a:rPr>
                      <m:t>𝑘</m:t>
                    </m:r>
                  </m:oMath>
                </a14:m>
                <a:endParaRPr kumimoji="1" lang="en-US" altLang="zh-CN" dirty="0"/>
              </a:p>
              <a:p>
                <a:pPr lvl="1"/>
                <a:r>
                  <a:rPr kumimoji="1" lang="en-US" altLang="zh-CN" dirty="0"/>
                  <a:t>X:  </a:t>
                </a:r>
                <a14:m>
                  <m:oMath xmlns:m="http://schemas.openxmlformats.org/officeDocument/2006/math">
                    <m:r>
                      <a:rPr kumimoji="1" lang="en-US" altLang="zh-CN" i="1" dirty="0" smtClean="0">
                        <a:latin typeface="Cambria Math" panose="02040503050406030204" pitchFamily="18" charset="0"/>
                      </a:rPr>
                      <m:t>𝑘</m:t>
                    </m:r>
                    <m:r>
                      <a:rPr kumimoji="1" lang="en-US" altLang="zh-CN" i="1" dirty="0" smtClean="0">
                        <a:latin typeface="Cambria Math" panose="02040503050406030204" pitchFamily="18" charset="0"/>
                      </a:rPr>
                      <m:t> × </m:t>
                    </m:r>
                    <m:r>
                      <a:rPr kumimoji="1" lang="en-US" altLang="zh-CN" b="0" i="1" dirty="0" smtClean="0">
                        <a:latin typeface="Cambria Math" panose="02040503050406030204" pitchFamily="18" charset="0"/>
                      </a:rPr>
                      <m:t>𝐵</m:t>
                    </m:r>
                    <m:r>
                      <a:rPr kumimoji="1" lang="en-US" altLang="zh-CN" b="0" i="1" dirty="0" smtClean="0">
                        <a:latin typeface="Cambria Math" panose="02040503050406030204" pitchFamily="18" charset="0"/>
                      </a:rPr>
                      <m:t> </m:t>
                    </m:r>
                  </m:oMath>
                </a14:m>
                <a:endParaRPr kumimoji="1" lang="en-US" altLang="zh-CN" b="0" dirty="0"/>
              </a:p>
              <a:p>
                <a:pPr lvl="1"/>
                <a:r>
                  <a:rPr kumimoji="1" lang="en-US" altLang="zh-CN" b="0" dirty="0"/>
                  <a:t>k: feature size; m : activation number; B: batch size of X</a:t>
                </a:r>
              </a:p>
              <a:p>
                <a:endParaRPr kumimoji="1" lang="en-US" altLang="zh-CN" b="0" dirty="0"/>
              </a:p>
              <a:p>
                <a:endParaRPr kumimoji="1" lang="en-US" altLang="zh-CN" b="0" dirty="0"/>
              </a:p>
              <a:p>
                <a:endParaRPr kumimoji="1" lang="zh-CN" altLang="en-US" dirty="0"/>
              </a:p>
            </p:txBody>
          </p:sp>
        </mc:Choice>
        <mc:Fallback xmlns="">
          <p:sp>
            <p:nvSpPr>
              <p:cNvPr id="3" name="内容占位符 2">
                <a:extLst>
                  <a:ext uri="{FF2B5EF4-FFF2-40B4-BE49-F238E27FC236}">
                    <a16:creationId xmlns:a16="http://schemas.microsoft.com/office/drawing/2014/main" id="{E3EDF0F3-31C3-9592-AD21-DBCB359CBB1D}"/>
                  </a:ext>
                </a:extLst>
              </p:cNvPr>
              <p:cNvSpPr>
                <a:spLocks noGrp="1" noRot="1" noChangeAspect="1" noMove="1" noResize="1" noEditPoints="1" noAdjustHandles="1" noChangeArrowheads="1" noChangeShapeType="1" noTextEdit="1"/>
              </p:cNvSpPr>
              <p:nvPr>
                <p:ph idx="1"/>
              </p:nvPr>
            </p:nvSpPr>
            <p:spPr>
              <a:xfrm>
                <a:off x="302840" y="1129308"/>
                <a:ext cx="8229600" cy="1728192"/>
              </a:xfrm>
              <a:blipFill>
                <a:blip r:embed="rId3"/>
                <a:stretch>
                  <a:fillRect l="-772" t="-725"/>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DD7F0449-D92B-0327-94B5-1494FCE63EAF}"/>
              </a:ext>
            </a:extLst>
          </p:cNvPr>
          <p:cNvSpPr>
            <a:spLocks noGrp="1"/>
          </p:cNvSpPr>
          <p:nvPr>
            <p:ph type="sldNum" sz="quarter" idx="12"/>
          </p:nvPr>
        </p:nvSpPr>
        <p:spPr/>
        <p:txBody>
          <a:bodyPr/>
          <a:lstStyle/>
          <a:p>
            <a:fld id="{ADE361C3-C043-4A6E-BDCE-8DA1E7D90A3B}" type="slidenum">
              <a:rPr lang="zh-CN" altLang="en-US" smtClean="0"/>
              <a:pPr/>
              <a:t>11</a:t>
            </a:fld>
            <a:endParaRPr lang="zh-CN" altLang="en-US" dirty="0"/>
          </a:p>
        </p:txBody>
      </p:sp>
      <p:sp>
        <p:nvSpPr>
          <p:cNvPr id="5" name="内容占位符 2">
            <a:extLst>
              <a:ext uri="{FF2B5EF4-FFF2-40B4-BE49-F238E27FC236}">
                <a16:creationId xmlns:a16="http://schemas.microsoft.com/office/drawing/2014/main" id="{824507A1-559B-C8EC-B2BB-86B24FD2816A}"/>
              </a:ext>
            </a:extLst>
          </p:cNvPr>
          <p:cNvSpPr txBox="1">
            <a:spLocks/>
          </p:cNvSpPr>
          <p:nvPr/>
        </p:nvSpPr>
        <p:spPr>
          <a:xfrm>
            <a:off x="302840" y="3073524"/>
            <a:ext cx="8229600" cy="1080120"/>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dirty="0"/>
              <a:t>Approximate calculation</a:t>
            </a:r>
          </a:p>
          <a:p>
            <a:pPr lvl="1"/>
            <a:r>
              <a:rPr kumimoji="1" lang="en-US" altLang="zh-CN" dirty="0"/>
              <a:t>(2k−1) × </a:t>
            </a:r>
            <a:r>
              <a:rPr kumimoji="1" lang="en-US" altLang="zh-CN" dirty="0" err="1"/>
              <a:t>m×B</a:t>
            </a:r>
            <a:r>
              <a:rPr kumimoji="1" lang="en-US" altLang="zh-CN" dirty="0"/>
              <a:t>  ~= 2 x Size(W) * B</a:t>
            </a:r>
          </a:p>
          <a:p>
            <a:endParaRPr kumimoji="1" lang="en-US" altLang="zh-CN" b="0" dirty="0"/>
          </a:p>
          <a:p>
            <a:endParaRPr kumimoji="1" lang="en-US" altLang="zh-CN" b="0" dirty="0"/>
          </a:p>
          <a:p>
            <a:endParaRPr kumimoji="1" lang="zh-CN" altLang="en-US" dirty="0"/>
          </a:p>
        </p:txBody>
      </p:sp>
      <p:sp>
        <p:nvSpPr>
          <p:cNvPr id="6" name="内容占位符 2">
            <a:extLst>
              <a:ext uri="{FF2B5EF4-FFF2-40B4-BE49-F238E27FC236}">
                <a16:creationId xmlns:a16="http://schemas.microsoft.com/office/drawing/2014/main" id="{47C68B09-5964-83C9-C5B7-FB74993B5F86}"/>
              </a:ext>
            </a:extLst>
          </p:cNvPr>
          <p:cNvSpPr txBox="1">
            <a:spLocks/>
          </p:cNvSpPr>
          <p:nvPr/>
        </p:nvSpPr>
        <p:spPr>
          <a:xfrm>
            <a:off x="309003" y="4216842"/>
            <a:ext cx="8229600" cy="1080120"/>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dirty="0"/>
              <a:t>Considering all the layers </a:t>
            </a:r>
          </a:p>
          <a:p>
            <a:pPr lvl="1"/>
            <a:r>
              <a:rPr kumimoji="1" lang="en-US" altLang="zh-CN" dirty="0"/>
              <a:t>2 x Size(W0) * B + 2 * Size (W1) * B + … = 2 * B * # parameters </a:t>
            </a:r>
          </a:p>
          <a:p>
            <a:endParaRPr kumimoji="1" lang="en-US" altLang="zh-CN" b="0" dirty="0"/>
          </a:p>
          <a:p>
            <a:endParaRPr kumimoji="1" lang="en-US" altLang="zh-CN" b="0" dirty="0"/>
          </a:p>
          <a:p>
            <a:endParaRPr kumimoji="1" lang="zh-CN" altLang="en-US" dirty="0"/>
          </a:p>
        </p:txBody>
      </p:sp>
    </p:spTree>
    <p:extLst>
      <p:ext uri="{BB962C8B-B14F-4D97-AF65-F5344CB8AC3E}">
        <p14:creationId xmlns:p14="http://schemas.microsoft.com/office/powerpoint/2010/main" val="346061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A8C6D-7F6F-20BA-A29D-06B43E8E717A}"/>
              </a:ext>
            </a:extLst>
          </p:cNvPr>
          <p:cNvSpPr>
            <a:spLocks noGrp="1"/>
          </p:cNvSpPr>
          <p:nvPr>
            <p:ph type="title"/>
          </p:nvPr>
        </p:nvSpPr>
        <p:spPr>
          <a:xfrm>
            <a:off x="302840" y="228866"/>
            <a:ext cx="8949680" cy="900442"/>
          </a:xfrm>
        </p:spPr>
        <p:txBody>
          <a:bodyPr/>
          <a:lstStyle/>
          <a:p>
            <a:r>
              <a:rPr kumimoji="1" lang="en-US" altLang="zh-CN" dirty="0"/>
              <a:t>Calculation two: backward path (for </a:t>
            </a:r>
            <a:r>
              <a:rPr kumimoji="1" lang="en-US" altLang="zh-CN" dirty="0" err="1"/>
              <a:t>dW</a:t>
            </a:r>
            <a:r>
              <a:rPr kumimoji="1" lang="en-US" altLang="zh-CN" dirty="0"/>
              <a:t> &amp; </a:t>
            </a:r>
            <a:r>
              <a:rPr kumimoji="1" lang="en-US" altLang="zh-CN" dirty="0" err="1"/>
              <a:t>dX</a:t>
            </a:r>
            <a:r>
              <a:rPr kumimoji="1" lang="en-US" altLang="zh-CN" dirty="0"/>
              <a:t>) </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D36DA16-971C-6ED9-C756-24FC23CF9788}"/>
                  </a:ext>
                </a:extLst>
              </p:cNvPr>
              <p:cNvSpPr>
                <a:spLocks noGrp="1"/>
              </p:cNvSpPr>
              <p:nvPr>
                <p:ph idx="1"/>
              </p:nvPr>
            </p:nvSpPr>
            <p:spPr>
              <a:xfrm>
                <a:off x="302840" y="1129309"/>
                <a:ext cx="8229600" cy="1080120"/>
              </a:xfrm>
            </p:spPr>
            <p:txBody>
              <a:bodyPr>
                <a:normAutofit/>
              </a:bodyPr>
              <a:lstStyle/>
              <a:p>
                <a:r>
                  <a:rPr kumimoji="1" lang="en-US" altLang="zh-CN" dirty="0"/>
                  <a:t>For each layer, calculate </a:t>
                </a:r>
                <a14:m>
                  <m:oMath xmlns:m="http://schemas.openxmlformats.org/officeDocument/2006/math">
                    <m:r>
                      <a:rPr kumimoji="1" lang="en-US" altLang="zh-CN" i="1" dirty="0" smtClean="0">
                        <a:latin typeface="Cambria Math" panose="02040503050406030204" pitchFamily="18" charset="0"/>
                      </a:rPr>
                      <m:t>𝑌</m:t>
                    </m:r>
                    <m:r>
                      <a:rPr kumimoji="1" lang="en-US" altLang="zh-CN" i="1" dirty="0">
                        <a:latin typeface="Cambria Math" panose="02040503050406030204" pitchFamily="18" charset="0"/>
                      </a:rPr>
                      <m:t> </m:t>
                    </m:r>
                    <m:r>
                      <a:rPr kumimoji="1" lang="en-US" altLang="zh-CN" i="1" dirty="0" smtClean="0">
                        <a:latin typeface="Cambria Math" panose="02040503050406030204" pitchFamily="18" charset="0"/>
                      </a:rPr>
                      <m:t>=</m:t>
                    </m:r>
                    <m:r>
                      <a:rPr kumimoji="1" lang="en-US" altLang="zh-CN" i="1" dirty="0">
                        <a:latin typeface="Cambria Math" panose="02040503050406030204" pitchFamily="18" charset="0"/>
                      </a:rPr>
                      <m:t> </m:t>
                    </m:r>
                    <m:r>
                      <a:rPr kumimoji="1" lang="en-US" altLang="zh-CN" i="1" dirty="0" smtClean="0">
                        <a:latin typeface="Cambria Math" panose="02040503050406030204" pitchFamily="18" charset="0"/>
                      </a:rPr>
                      <m:t>𝑊</m:t>
                    </m:r>
                    <m:r>
                      <a:rPr kumimoji="1" lang="en-US" altLang="zh-CN" i="1" dirty="0">
                        <a:latin typeface="Cambria Math" panose="02040503050406030204" pitchFamily="18" charset="0"/>
                      </a:rPr>
                      <m:t> </m:t>
                    </m:r>
                    <m:r>
                      <a:rPr kumimoji="1" lang="en-US" altLang="zh-CN" i="1" dirty="0">
                        <a:latin typeface="Cambria Math" panose="02040503050406030204" pitchFamily="18" charset="0"/>
                      </a:rPr>
                      <m:t>𝑋</m:t>
                    </m:r>
                  </m:oMath>
                </a14:m>
                <a:r>
                  <a:rPr kumimoji="1" lang="en-US" altLang="zh-CN" b="0" dirty="0"/>
                  <a:t> </a:t>
                </a:r>
              </a:p>
              <a:p>
                <a:endParaRPr kumimoji="1" lang="en-US" altLang="zh-CN" b="0" dirty="0"/>
              </a:p>
              <a:p>
                <a:endParaRPr kumimoji="1" lang="en-US" altLang="zh-CN" b="0" dirty="0"/>
              </a:p>
              <a:p>
                <a:endParaRPr kumimoji="1" lang="en-US" altLang="zh-CN" b="0" dirty="0"/>
              </a:p>
              <a:p>
                <a:endParaRPr kumimoji="1" lang="en-US" altLang="zh-CN" b="0" dirty="0"/>
              </a:p>
              <a:p>
                <a:endParaRPr kumimoji="1" lang="en-US" altLang="zh-CN" b="0" dirty="0"/>
              </a:p>
              <a:p>
                <a:endParaRPr kumimoji="1" lang="en-US" altLang="zh-CN" b="0" dirty="0"/>
              </a:p>
              <a:p>
                <a:endParaRPr kumimoji="1" lang="zh-CN" altLang="en-US" dirty="0"/>
              </a:p>
            </p:txBody>
          </p:sp>
        </mc:Choice>
        <mc:Fallback xmlns="">
          <p:sp>
            <p:nvSpPr>
              <p:cNvPr id="3" name="内容占位符 2">
                <a:extLst>
                  <a:ext uri="{FF2B5EF4-FFF2-40B4-BE49-F238E27FC236}">
                    <a16:creationId xmlns:a16="http://schemas.microsoft.com/office/drawing/2014/main" id="{7D36DA16-971C-6ED9-C756-24FC23CF9788}"/>
                  </a:ext>
                </a:extLst>
              </p:cNvPr>
              <p:cNvSpPr>
                <a:spLocks noGrp="1" noRot="1" noChangeAspect="1" noMove="1" noResize="1" noEditPoints="1" noAdjustHandles="1" noChangeArrowheads="1" noChangeShapeType="1" noTextEdit="1"/>
              </p:cNvSpPr>
              <p:nvPr>
                <p:ph idx="1"/>
              </p:nvPr>
            </p:nvSpPr>
            <p:spPr>
              <a:xfrm>
                <a:off x="302840" y="1129309"/>
                <a:ext cx="8229600" cy="1080120"/>
              </a:xfrm>
              <a:blipFill>
                <a:blip r:embed="rId3"/>
                <a:stretch>
                  <a:fillRect l="-772" t="-1163"/>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4E96C1A8-2A4D-B835-A696-0D72504F5BD6}"/>
              </a:ext>
            </a:extLst>
          </p:cNvPr>
          <p:cNvSpPr>
            <a:spLocks noGrp="1"/>
          </p:cNvSpPr>
          <p:nvPr>
            <p:ph type="sldNum" sz="quarter" idx="12"/>
          </p:nvPr>
        </p:nvSpPr>
        <p:spPr/>
        <p:txBody>
          <a:bodyPr/>
          <a:lstStyle/>
          <a:p>
            <a:fld id="{ADE361C3-C043-4A6E-BDCE-8DA1E7D90A3B}" type="slidenum">
              <a:rPr lang="zh-CN" altLang="en-US" smtClean="0"/>
              <a:pPr/>
              <a:t>12</a:t>
            </a:fld>
            <a:endParaRPr lang="zh-CN" altLang="en-US" dirty="0"/>
          </a:p>
        </p:txBody>
      </p:sp>
      <p:pic>
        <p:nvPicPr>
          <p:cNvPr id="5" name="图片 4">
            <a:extLst>
              <a:ext uri="{FF2B5EF4-FFF2-40B4-BE49-F238E27FC236}">
                <a16:creationId xmlns:a16="http://schemas.microsoft.com/office/drawing/2014/main" id="{6A2BE1A5-B213-706A-06C4-5B732D619638}"/>
              </a:ext>
            </a:extLst>
          </p:cNvPr>
          <p:cNvPicPr>
            <a:picLocks noChangeAspect="1"/>
          </p:cNvPicPr>
          <p:nvPr/>
        </p:nvPicPr>
        <p:blipFill>
          <a:blip r:embed="rId4"/>
          <a:stretch>
            <a:fillRect/>
          </a:stretch>
        </p:blipFill>
        <p:spPr>
          <a:xfrm>
            <a:off x="1979712" y="1785758"/>
            <a:ext cx="4966320" cy="1933373"/>
          </a:xfrm>
          <a:prstGeom prst="rect">
            <a:avLst/>
          </a:prstGeom>
        </p:spPr>
      </p:pic>
      <p:sp>
        <p:nvSpPr>
          <p:cNvPr id="6" name="矩形 5">
            <a:extLst>
              <a:ext uri="{FF2B5EF4-FFF2-40B4-BE49-F238E27FC236}">
                <a16:creationId xmlns:a16="http://schemas.microsoft.com/office/drawing/2014/main" id="{8B469B05-6A61-0A65-48FB-9B4F45FA6E71}"/>
              </a:ext>
            </a:extLst>
          </p:cNvPr>
          <p:cNvSpPr/>
          <p:nvPr/>
        </p:nvSpPr>
        <p:spPr>
          <a:xfrm>
            <a:off x="3609120" y="1528309"/>
            <a:ext cx="504056" cy="2448272"/>
          </a:xfrm>
          <a:prstGeom prst="rect">
            <a:avLst/>
          </a:prstGeom>
          <a:ln w="12700">
            <a:solidFill>
              <a:srgbClr val="FF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7" name="内容占位符 2">
            <a:extLst>
              <a:ext uri="{FF2B5EF4-FFF2-40B4-BE49-F238E27FC236}">
                <a16:creationId xmlns:a16="http://schemas.microsoft.com/office/drawing/2014/main" id="{4EFE792C-D032-73FA-BE6E-CA5FB8745828}"/>
              </a:ext>
            </a:extLst>
          </p:cNvPr>
          <p:cNvSpPr txBox="1">
            <a:spLocks/>
          </p:cNvSpPr>
          <p:nvPr/>
        </p:nvSpPr>
        <p:spPr>
          <a:xfrm>
            <a:off x="302840" y="4225436"/>
            <a:ext cx="8229600" cy="1328976"/>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dirty="0"/>
              <a:t>Since model is calculated layer-by-layer, we just need to focus on the calculation of one layer </a:t>
            </a:r>
          </a:p>
          <a:p>
            <a:pPr lvl="1"/>
            <a:r>
              <a:rPr kumimoji="1" lang="en-US" altLang="zh-CN" b="0" dirty="0"/>
              <a:t>Why </a:t>
            </a:r>
            <a:r>
              <a:rPr kumimoji="1" lang="en-US" altLang="zh-CN" b="0" dirty="0" err="1"/>
              <a:t>dX</a:t>
            </a:r>
            <a:r>
              <a:rPr kumimoji="1" lang="en-US" altLang="zh-CN" b="0" dirty="0"/>
              <a:t>? </a:t>
            </a:r>
            <a:r>
              <a:rPr kumimoji="1" lang="en-US" altLang="zh-CN" b="0" dirty="0" err="1"/>
              <a:t>dX</a:t>
            </a:r>
            <a:r>
              <a:rPr kumimoji="1" lang="en-US" altLang="zh-CN" b="0" dirty="0"/>
              <a:t> </a:t>
            </a:r>
            <a:r>
              <a:rPr kumimoji="1" lang="en-US" altLang="zh-CN" dirty="0"/>
              <a:t>is used to calculate the </a:t>
            </a:r>
            <a:r>
              <a:rPr kumimoji="1" lang="en-US" altLang="zh-CN" dirty="0" err="1"/>
              <a:t>dW</a:t>
            </a:r>
            <a:r>
              <a:rPr kumimoji="1" lang="en-US" altLang="zh-CN" dirty="0"/>
              <a:t> of the previous layer </a:t>
            </a:r>
            <a:endParaRPr kumimoji="1" lang="en-US" altLang="zh-CN" b="0" dirty="0"/>
          </a:p>
          <a:p>
            <a:endParaRPr kumimoji="1" lang="en-US" altLang="zh-CN" b="0" dirty="0"/>
          </a:p>
          <a:p>
            <a:endParaRPr kumimoji="1" lang="en-US" altLang="zh-CN" b="0" dirty="0"/>
          </a:p>
          <a:p>
            <a:endParaRPr kumimoji="1" lang="en-US" altLang="zh-CN" b="0" dirty="0"/>
          </a:p>
          <a:p>
            <a:endParaRPr kumimoji="1" lang="en-US" altLang="zh-CN" b="0" dirty="0"/>
          </a:p>
          <a:p>
            <a:endParaRPr kumimoji="1" lang="en-US" altLang="zh-CN" b="0" dirty="0"/>
          </a:p>
          <a:p>
            <a:endParaRPr kumimoji="1" lang="en-US" altLang="zh-CN" b="0" dirty="0"/>
          </a:p>
          <a:p>
            <a:endParaRPr kumimoji="1" lang="zh-CN" altLang="en-US" dirty="0"/>
          </a:p>
        </p:txBody>
      </p:sp>
      <p:sp>
        <p:nvSpPr>
          <p:cNvPr id="8" name="右箭头 7">
            <a:extLst>
              <a:ext uri="{FF2B5EF4-FFF2-40B4-BE49-F238E27FC236}">
                <a16:creationId xmlns:a16="http://schemas.microsoft.com/office/drawing/2014/main" id="{0480F598-C9A2-5D6A-A0FF-59F90C82313C}"/>
              </a:ext>
            </a:extLst>
          </p:cNvPr>
          <p:cNvSpPr/>
          <p:nvPr/>
        </p:nvSpPr>
        <p:spPr>
          <a:xfrm flipH="1">
            <a:off x="3347864" y="2424218"/>
            <a:ext cx="602840" cy="540061"/>
          </a:xfrm>
          <a:prstGeom prst="rightArrow">
            <a:avLst/>
          </a:prstGeom>
          <a:solidFill>
            <a:schemeClr val="bg1"/>
          </a:solidFill>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943515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E8DA99-AF86-F648-49C3-C7E0C6B05F3D}"/>
              </a:ext>
            </a:extLst>
          </p:cNvPr>
          <p:cNvSpPr>
            <a:spLocks noGrp="1"/>
          </p:cNvSpPr>
          <p:nvPr>
            <p:ph type="title"/>
          </p:nvPr>
        </p:nvSpPr>
        <p:spPr/>
        <p:txBody>
          <a:bodyPr/>
          <a:lstStyle/>
          <a:p>
            <a:r>
              <a:rPr kumimoji="1" lang="en-US" altLang="zh-CN" dirty="0"/>
              <a:t>Calculation two: backward path (for </a:t>
            </a:r>
            <a:r>
              <a:rPr kumimoji="1" lang="en-US" altLang="zh-CN" dirty="0" err="1"/>
              <a:t>dW</a:t>
            </a:r>
            <a:r>
              <a:rPr kumimoji="1" lang="en-US" altLang="zh-CN" dirty="0"/>
              <a:t> &amp; </a:t>
            </a:r>
            <a:r>
              <a:rPr kumimoji="1" lang="en-US" altLang="zh-CN" dirty="0" err="1"/>
              <a:t>dX</a:t>
            </a:r>
            <a:r>
              <a:rPr kumimoji="1" lang="en-US" altLang="zh-CN" dirty="0"/>
              <a:t>) </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16C4AF6-550B-D87C-9605-AB5778A69CA5}"/>
                  </a:ext>
                </a:extLst>
              </p:cNvPr>
              <p:cNvSpPr>
                <a:spLocks noGrp="1"/>
              </p:cNvSpPr>
              <p:nvPr>
                <p:ph idx="1"/>
              </p:nvPr>
            </p:nvSpPr>
            <p:spPr/>
            <p:txBody>
              <a:bodyPr/>
              <a:lstStyle/>
              <a:p>
                <a:r>
                  <a:rPr kumimoji="1" lang="en-US" altLang="zh-CN"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For each layer, calculate the </a:t>
                </a:r>
                <a:r>
                  <a:rPr kumimoji="1" lang="en-US" altLang="zh-CN" b="1" i="0" u="none" strike="noStrike" kern="1200" cap="none" spc="0" normalizeH="0" baseline="0" noProof="0" dirty="0" err="1">
                    <a:ln>
                      <a:noFill/>
                    </a:ln>
                    <a:solidFill>
                      <a:srgbClr val="000000">
                        <a:lumMod val="75000"/>
                        <a:lumOff val="25000"/>
                      </a:srgbClr>
                    </a:solidFill>
                    <a:effectLst/>
                    <a:uLnTx/>
                    <a:uFillTx/>
                    <a:latin typeface="Arial" panose="020B0604020202020204"/>
                    <a:ea typeface="微软雅黑" panose="020B0503020204020204" pitchFamily="34" charset="-122"/>
                  </a:rPr>
                  <a:t>dX</a:t>
                </a:r>
                <a:r>
                  <a:rPr kumimoji="1" lang="en-US" altLang="zh-CN"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and </a:t>
                </a:r>
                <a:r>
                  <a:rPr kumimoji="1" lang="en-US" altLang="zh-CN" b="1" i="0" u="none" strike="noStrike" kern="1200" cap="none" spc="0" normalizeH="0" baseline="0" noProof="0" dirty="0" err="1">
                    <a:ln>
                      <a:noFill/>
                    </a:ln>
                    <a:solidFill>
                      <a:srgbClr val="000000">
                        <a:lumMod val="75000"/>
                        <a:lumOff val="25000"/>
                      </a:srgbClr>
                    </a:solidFill>
                    <a:effectLst/>
                    <a:uLnTx/>
                    <a:uFillTx/>
                    <a:latin typeface="Arial" panose="020B0604020202020204"/>
                    <a:ea typeface="微软雅黑" panose="020B0503020204020204" pitchFamily="34" charset="-122"/>
                  </a:rPr>
                  <a:t>dW</a:t>
                </a:r>
                <a:r>
                  <a:rPr kumimoji="1" lang="en-US" altLang="zh-CN"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a:t>
                </a:r>
                <a14:m>
                  <m:oMath xmlns:m="http://schemas.openxmlformats.org/officeDocument/2006/math">
                    <m:r>
                      <a:rPr kumimoji="1" lang="en-US" altLang="zh-CN" b="1" i="0" dirty="0" smtClean="0">
                        <a:latin typeface="Cambria Math" panose="02040503050406030204" pitchFamily="18" charset="0"/>
                      </a:rPr>
                      <m:t> </m:t>
                    </m:r>
                    <m:r>
                      <a:rPr kumimoji="1" lang="en-US" altLang="zh-CN" b="0" i="1" dirty="0" smtClean="0">
                        <a:latin typeface="Cambria Math" panose="02040503050406030204" pitchFamily="18" charset="0"/>
                      </a:rPr>
                      <m:t>° </m:t>
                    </m:r>
                  </m:oMath>
                </a14:m>
                <a:r>
                  <a:rPr kumimoji="1" lang="en-US" altLang="zh-CN" b="1"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panose="020B0503020204020204" pitchFamily="34" charset="-122"/>
                  </a:rPr>
                  <a:t>: matrix multiplication)</a:t>
                </a:r>
                <a:endParaRPr kumimoji="1" lang="en-US" altLang="zh-CN" b="0" i="1" dirty="0">
                  <a:latin typeface="Cambria Math" panose="02040503050406030204" pitchFamily="18" charset="0"/>
                </a:endParaRPr>
              </a:p>
              <a:p>
                <a:pPr lvl="1"/>
                <a14:m>
                  <m:oMath xmlns:m="http://schemas.openxmlformats.org/officeDocument/2006/math">
                    <m:r>
                      <a:rPr kumimoji="1" lang="en-US" altLang="zh-CN" b="0" i="1" smtClean="0">
                        <a:latin typeface="Cambria Math" panose="02040503050406030204" pitchFamily="18" charset="0"/>
                      </a:rPr>
                      <m:t>𝑑𝑋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𝑊</m:t>
                    </m:r>
                  </m:oMath>
                </a14:m>
                <a:r>
                  <a:rPr kumimoji="1" lang="en-US" altLang="zh-CN" dirty="0"/>
                  <a:t> </a:t>
                </a:r>
                <a14:m>
                  <m:oMath xmlns:m="http://schemas.openxmlformats.org/officeDocument/2006/math">
                    <m:r>
                      <a:rPr kumimoji="1" lang="en-US" altLang="zh-CN" i="1" dirty="0">
                        <a:latin typeface="Cambria Math" panose="02040503050406030204" pitchFamily="18" charset="0"/>
                      </a:rPr>
                      <m:t>°</m:t>
                    </m:r>
                  </m:oMath>
                </a14:m>
                <a:r>
                  <a:rPr kumimoji="1" lang="en-US" altLang="zh-CN" baseline="30000" dirty="0"/>
                  <a:t> </a:t>
                </a:r>
                <a14:m>
                  <m:oMath xmlns:m="http://schemas.openxmlformats.org/officeDocument/2006/math">
                    <m:r>
                      <a:rPr kumimoji="1" lang="en-US" altLang="zh-CN" i="1" dirty="0" smtClean="0">
                        <a:latin typeface="Cambria Math" panose="02040503050406030204" pitchFamily="18" charset="0"/>
                      </a:rPr>
                      <m:t>𝑑𝑌</m:t>
                    </m:r>
                    <m:r>
                      <a:rPr kumimoji="1" lang="en-US" altLang="zh-CN" i="1" dirty="0" smtClean="0">
                        <a:latin typeface="Cambria Math" panose="02040503050406030204" pitchFamily="18" charset="0"/>
                      </a:rPr>
                      <m:t> </m:t>
                    </m:r>
                  </m:oMath>
                </a14:m>
                <a:r>
                  <a:rPr kumimoji="1" lang="en-US" altLang="zh-CN" i="1" dirty="0"/>
                  <a:t> </a:t>
                </a:r>
                <a:r>
                  <a:rPr kumimoji="1" lang="en-US" altLang="zh-CN" dirty="0"/>
                  <a:t>(</a:t>
                </a:r>
                <a14:m>
                  <m:oMath xmlns:m="http://schemas.openxmlformats.org/officeDocument/2006/math">
                    <m:r>
                      <a:rPr kumimoji="1" lang="en-US" altLang="zh-CN" b="0" i="1" dirty="0" smtClean="0">
                        <a:latin typeface="Cambria Math" panose="02040503050406030204" pitchFamily="18" charset="0"/>
                      </a:rPr>
                      <m:t>𝑘</m:t>
                    </m:r>
                    <m:r>
                      <a:rPr kumimoji="1" lang="en-US" altLang="zh-CN" b="0" i="1" dirty="0" smtClean="0">
                        <a:latin typeface="Cambria Math" panose="02040503050406030204" pitchFamily="18" charset="0"/>
                      </a:rPr>
                      <m:t> × </m:t>
                    </m:r>
                    <m:r>
                      <a:rPr kumimoji="1" lang="en-US" altLang="zh-CN" b="0" i="1" dirty="0" smtClean="0">
                        <a:latin typeface="Cambria Math" panose="02040503050406030204" pitchFamily="18" charset="0"/>
                        <a:ea typeface="Cambria Math" panose="02040503050406030204" pitchFamily="18" charset="0"/>
                      </a:rPr>
                      <m:t>𝑚</m:t>
                    </m:r>
                    <m:r>
                      <a:rPr kumimoji="1" lang="en-US" altLang="zh-CN" b="0" i="1" dirty="0" smtClean="0">
                        <a:latin typeface="Cambria Math" panose="02040503050406030204" pitchFamily="18" charset="0"/>
                        <a:ea typeface="Cambria Math" panose="02040503050406030204" pitchFamily="18" charset="0"/>
                      </a:rPr>
                      <m:t> ° </m:t>
                    </m:r>
                    <m:r>
                      <a:rPr kumimoji="1" lang="en-US" altLang="zh-CN" b="0" i="1" dirty="0" smtClean="0">
                        <a:latin typeface="Cambria Math" panose="02040503050406030204" pitchFamily="18" charset="0"/>
                        <a:ea typeface="Cambria Math" panose="02040503050406030204" pitchFamily="18" charset="0"/>
                      </a:rPr>
                      <m:t>𝑚</m:t>
                    </m:r>
                    <m:r>
                      <a:rPr kumimoji="1" lang="en-US" altLang="zh-CN" b="0" i="1" dirty="0" smtClean="0">
                        <a:latin typeface="Cambria Math" panose="02040503050406030204" pitchFamily="18" charset="0"/>
                        <a:ea typeface="Cambria Math" panose="02040503050406030204" pitchFamily="18" charset="0"/>
                      </a:rPr>
                      <m:t> × </m:t>
                    </m:r>
                    <m:r>
                      <m:rPr>
                        <m:sty m:val="p"/>
                      </m:rPr>
                      <a:rPr kumimoji="1" lang="en-US" altLang="zh-CN" i="1" dirty="0">
                        <a:latin typeface="Cambria Math" panose="02040503050406030204" pitchFamily="18" charset="0"/>
                        <a:ea typeface="Cambria Math" panose="02040503050406030204" pitchFamily="18" charset="0"/>
                      </a:rPr>
                      <m:t>B</m:t>
                    </m:r>
                  </m:oMath>
                </a14:m>
                <a:r>
                  <a:rPr kumimoji="1" lang="en-US" altLang="zh-CN" dirty="0"/>
                  <a:t>)</a:t>
                </a:r>
                <a:endParaRPr kumimoji="1" lang="en-US" altLang="zh-CN" i="1" dirty="0"/>
              </a:p>
              <a:p>
                <a:pPr lvl="1"/>
                <a14:m>
                  <m:oMath xmlns:m="http://schemas.openxmlformats.org/officeDocument/2006/math">
                    <m:r>
                      <a:rPr kumimoji="1" lang="en-US" altLang="zh-CN" b="0" i="1" smtClean="0">
                        <a:latin typeface="Cambria Math" panose="02040503050406030204" pitchFamily="18" charset="0"/>
                      </a:rPr>
                      <m:t>𝑑𝑊</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𝑑𝑌</m:t>
                    </m:r>
                    <m:r>
                      <a:rPr kumimoji="1" lang="en-US" altLang="zh-CN" b="0" i="1" smtClean="0">
                        <a:latin typeface="Cambria Math" panose="02040503050406030204" pitchFamily="18" charset="0"/>
                      </a:rPr>
                      <m:t> ° </m:t>
                    </m:r>
                    <m:r>
                      <a:rPr kumimoji="1" lang="en-US" altLang="zh-CN" b="0" i="1" smtClean="0">
                        <a:latin typeface="Cambria Math" panose="02040503050406030204" pitchFamily="18" charset="0"/>
                      </a:rPr>
                      <m:t>𝑋𝑇</m:t>
                    </m:r>
                  </m:oMath>
                </a14:m>
                <a:r>
                  <a:rPr kumimoji="1" lang="en-US" altLang="zh-CN" baseline="30000" dirty="0"/>
                  <a:t> </a:t>
                </a:r>
                <a:r>
                  <a:rPr kumimoji="1" lang="en-US" altLang="zh-CN" dirty="0"/>
                  <a:t>(</a:t>
                </a:r>
                <a14:m>
                  <m:oMath xmlns:m="http://schemas.openxmlformats.org/officeDocument/2006/math">
                    <m:r>
                      <a:rPr kumimoji="1" lang="en-US" altLang="zh-CN" i="1" dirty="0">
                        <a:latin typeface="Cambria Math" panose="02040503050406030204" pitchFamily="18" charset="0"/>
                      </a:rPr>
                      <m:t> </m:t>
                    </m:r>
                    <m:r>
                      <a:rPr kumimoji="1" lang="en-US" altLang="zh-CN" b="0" i="1" dirty="0" smtClean="0">
                        <a:latin typeface="Cambria Math" panose="02040503050406030204" pitchFamily="18" charset="0"/>
                      </a:rPr>
                      <m:t>𝑚</m:t>
                    </m:r>
                    <m:r>
                      <a:rPr kumimoji="1" lang="en-US" altLang="zh-CN" b="0" i="1" dirty="0" smtClean="0">
                        <a:latin typeface="Cambria Math" panose="02040503050406030204" pitchFamily="18" charset="0"/>
                      </a:rPr>
                      <m:t> × </m:t>
                    </m:r>
                    <m:r>
                      <a:rPr kumimoji="1" lang="en-US" altLang="zh-CN" b="0" i="1" dirty="0" smtClean="0">
                        <a:latin typeface="Cambria Math" panose="02040503050406030204" pitchFamily="18" charset="0"/>
                      </a:rPr>
                      <m:t>𝐵</m:t>
                    </m:r>
                    <m:r>
                      <a:rPr kumimoji="1" lang="en-US" altLang="zh-CN" b="0" i="1" dirty="0" smtClean="0">
                        <a:latin typeface="Cambria Math" panose="02040503050406030204" pitchFamily="18" charset="0"/>
                      </a:rPr>
                      <m:t> ° </m:t>
                    </m:r>
                    <m:r>
                      <a:rPr kumimoji="1" lang="en-US" altLang="zh-CN" b="0" i="1" dirty="0" smtClean="0">
                        <a:latin typeface="Cambria Math" panose="02040503050406030204" pitchFamily="18" charset="0"/>
                      </a:rPr>
                      <m:t>𝐵</m:t>
                    </m:r>
                    <m:r>
                      <a:rPr kumimoji="1" lang="en-US" altLang="zh-CN" b="0" i="1" dirty="0" smtClean="0">
                        <a:latin typeface="Cambria Math" panose="02040503050406030204" pitchFamily="18" charset="0"/>
                      </a:rPr>
                      <m:t> × </m:t>
                    </m:r>
                    <m:r>
                      <a:rPr kumimoji="1" lang="en-US" altLang="zh-CN" b="0" i="1" dirty="0" smtClean="0">
                        <a:latin typeface="Cambria Math" panose="02040503050406030204" pitchFamily="18" charset="0"/>
                        <a:ea typeface="Cambria Math" panose="02040503050406030204" pitchFamily="18" charset="0"/>
                      </a:rPr>
                      <m:t>𝑘</m:t>
                    </m:r>
                  </m:oMath>
                </a14:m>
                <a:r>
                  <a:rPr kumimoji="1" lang="en-US" altLang="zh-CN" dirty="0"/>
                  <a:t>)</a:t>
                </a:r>
                <a:r>
                  <a:rPr kumimoji="1" lang="zh-CN" altLang="en-US" dirty="0"/>
                  <a:t> </a:t>
                </a:r>
                <a:endParaRPr kumimoji="1" lang="en-US" altLang="zh-CN" baseline="30000" dirty="0"/>
              </a:p>
              <a:p>
                <a:r>
                  <a:rPr kumimoji="1" lang="en-US" altLang="zh-CN" dirty="0" err="1"/>
                  <a:t>dX</a:t>
                </a:r>
                <a:r>
                  <a:rPr kumimoji="1" lang="en-US" altLang="zh-CN" dirty="0"/>
                  <a:t> calculation: (</a:t>
                </a:r>
                <a:r>
                  <a:rPr kumimoji="1" lang="en-US" altLang="zh-CN" b="0" dirty="0"/>
                  <a:t>2m – 1) × k × B ~= 2 x Size(W) * B</a:t>
                </a:r>
              </a:p>
              <a:p>
                <a:r>
                  <a:rPr kumimoji="1" lang="en-US" altLang="zh-CN" dirty="0" err="1"/>
                  <a:t>dW</a:t>
                </a:r>
                <a:r>
                  <a:rPr kumimoji="1" lang="en-US" altLang="zh-CN" dirty="0"/>
                  <a:t> calculation (the same): </a:t>
                </a:r>
                <a:r>
                  <a:rPr kumimoji="1" lang="en-US" altLang="zh-CN" b="0" dirty="0"/>
                  <a:t>(2B – 1) × m ×k ~= 2 x Size(W) * B</a:t>
                </a:r>
              </a:p>
              <a:p>
                <a:r>
                  <a:rPr kumimoji="1" lang="en-US" altLang="zh-CN" dirty="0"/>
                  <a:t>Considering all the layers </a:t>
                </a:r>
              </a:p>
              <a:p>
                <a:pPr lvl="1"/>
                <a:r>
                  <a:rPr kumimoji="1" lang="en-US" altLang="zh-CN" dirty="0"/>
                  <a:t>2  * 2 x Size(W0) * B + 2 * 2 * Size (W1) * B + … = 4 * B * # parameters </a:t>
                </a:r>
              </a:p>
              <a:p>
                <a:endParaRPr kumimoji="1" lang="zh-CN" altLang="en-US" dirty="0"/>
              </a:p>
            </p:txBody>
          </p:sp>
        </mc:Choice>
        <mc:Fallback xmlns="">
          <p:sp>
            <p:nvSpPr>
              <p:cNvPr id="3" name="内容占位符 2">
                <a:extLst>
                  <a:ext uri="{FF2B5EF4-FFF2-40B4-BE49-F238E27FC236}">
                    <a16:creationId xmlns:a16="http://schemas.microsoft.com/office/drawing/2014/main" id="{216C4AF6-550B-D87C-9605-AB5778A69CA5}"/>
                  </a:ext>
                </a:extLst>
              </p:cNvPr>
              <p:cNvSpPr>
                <a:spLocks noGrp="1" noRot="1" noChangeAspect="1" noMove="1" noResize="1" noEditPoints="1" noAdjustHandles="1" noChangeArrowheads="1" noChangeShapeType="1" noTextEdit="1"/>
              </p:cNvSpPr>
              <p:nvPr>
                <p:ph idx="1"/>
              </p:nvPr>
            </p:nvSpPr>
            <p:spPr>
              <a:blipFill>
                <a:blip r:embed="rId3"/>
                <a:stretch>
                  <a:fillRect l="-772" t="-33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72F8EB73-9B61-3947-0CAC-5452B0E1FF9B}"/>
              </a:ext>
            </a:extLst>
          </p:cNvPr>
          <p:cNvSpPr>
            <a:spLocks noGrp="1"/>
          </p:cNvSpPr>
          <p:nvPr>
            <p:ph type="sldNum" sz="quarter" idx="12"/>
          </p:nvPr>
        </p:nvSpPr>
        <p:spPr/>
        <p:txBody>
          <a:bodyPr/>
          <a:lstStyle/>
          <a:p>
            <a:fld id="{ADE361C3-C043-4A6E-BDCE-8DA1E7D90A3B}" type="slidenum">
              <a:rPr lang="zh-CN" altLang="en-US" smtClean="0"/>
              <a:pPr/>
              <a:t>13</a:t>
            </a:fld>
            <a:endParaRPr lang="zh-CN" altLang="en-US" dirty="0"/>
          </a:p>
        </p:txBody>
      </p:sp>
    </p:spTree>
    <p:extLst>
      <p:ext uri="{BB962C8B-B14F-4D97-AF65-F5344CB8AC3E}">
        <p14:creationId xmlns:p14="http://schemas.microsoft.com/office/powerpoint/2010/main" val="374226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685800" y="1430287"/>
            <a:ext cx="7772400" cy="1600685"/>
          </a:xfrm>
        </p:spPr>
        <p:txBody>
          <a:bodyPr>
            <a:noAutofit/>
          </a:bodyPr>
          <a:lstStyle/>
          <a:p>
            <a:pPr>
              <a:lnSpc>
                <a:spcPct val="110000"/>
              </a:lnSpc>
            </a:pPr>
            <a:r>
              <a:rPr kumimoji="1" lang="en-US" altLang="zh-CN" sz="3600" b="0" dirty="0">
                <a:latin typeface="+mn-lt"/>
              </a:rPr>
              <a:t>Question: given an AI (model training) workload, how many computation does it need? </a:t>
            </a:r>
            <a:endParaRPr kumimoji="1" lang="zh-CN" altLang="en-US" sz="1800" b="0" dirty="0">
              <a:latin typeface="+mn-lt"/>
            </a:endParaRPr>
          </a:p>
        </p:txBody>
      </p:sp>
      <p:sp>
        <p:nvSpPr>
          <p:cNvPr id="2" name="标题 4">
            <a:extLst>
              <a:ext uri="{FF2B5EF4-FFF2-40B4-BE49-F238E27FC236}">
                <a16:creationId xmlns:a16="http://schemas.microsoft.com/office/drawing/2014/main" id="{E2EA7418-53D4-66B5-B2DC-77289108B6CB}"/>
              </a:ext>
            </a:extLst>
          </p:cNvPr>
          <p:cNvSpPr txBox="1">
            <a:spLocks/>
          </p:cNvSpPr>
          <p:nvPr/>
        </p:nvSpPr>
        <p:spPr>
          <a:xfrm>
            <a:off x="755576" y="3289548"/>
            <a:ext cx="7772400" cy="16006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accent1"/>
                </a:solidFill>
                <a:latin typeface="+mj-lt"/>
                <a:ea typeface="+mj-ea"/>
                <a:cs typeface="微软雅黑 Light" panose="020B0502040204020203" pitchFamily="34" charset="-122"/>
              </a:defRPr>
            </a:lvl1pPr>
          </a:lstStyle>
          <a:p>
            <a:pPr>
              <a:lnSpc>
                <a:spcPct val="110000"/>
              </a:lnSpc>
            </a:pPr>
            <a:r>
              <a:rPr kumimoji="1" lang="en-US" altLang="zh-CN" sz="3600" b="0" dirty="0">
                <a:latin typeface="+mn-lt"/>
              </a:rPr>
              <a:t>~= 6 * #parameters * Batch size</a:t>
            </a:r>
            <a:endParaRPr kumimoji="1" lang="zh-CN" altLang="en-US" sz="1800" b="0" dirty="0">
              <a:latin typeface="+mn-lt"/>
            </a:endParaRPr>
          </a:p>
        </p:txBody>
      </p:sp>
    </p:spTree>
    <p:extLst>
      <p:ext uri="{BB962C8B-B14F-4D97-AF65-F5344CB8AC3E}">
        <p14:creationId xmlns:p14="http://schemas.microsoft.com/office/powerpoint/2010/main" val="3773244849"/>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D7D67-B8BE-68C1-E27F-5D554F3F7B8B}"/>
              </a:ext>
            </a:extLst>
          </p:cNvPr>
          <p:cNvSpPr>
            <a:spLocks noGrp="1"/>
          </p:cNvSpPr>
          <p:nvPr>
            <p:ph type="title"/>
          </p:nvPr>
        </p:nvSpPr>
        <p:spPr/>
        <p:txBody>
          <a:bodyPr/>
          <a:lstStyle/>
          <a:p>
            <a:r>
              <a:rPr kumimoji="1" lang="en-US" altLang="zh-CN" dirty="0"/>
              <a:t>(Approximate) computation for NN like </a:t>
            </a:r>
            <a:r>
              <a:rPr kumimoji="1" lang="en-US" altLang="zh-CN" dirty="0" err="1"/>
              <a:t>ChatGPT</a:t>
            </a:r>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87FAE0D1-E812-68C3-CC9B-36489A84FAD4}"/>
              </a:ext>
            </a:extLst>
          </p:cNvPr>
          <p:cNvSpPr>
            <a:spLocks noGrp="1"/>
          </p:cNvSpPr>
          <p:nvPr>
            <p:ph idx="1"/>
          </p:nvPr>
        </p:nvSpPr>
        <p:spPr>
          <a:xfrm>
            <a:off x="302840" y="1129308"/>
            <a:ext cx="8229600" cy="3888432"/>
          </a:xfrm>
        </p:spPr>
        <p:txBody>
          <a:bodyPr/>
          <a:lstStyle/>
          <a:p>
            <a:r>
              <a:rPr kumimoji="1" lang="en-US" altLang="zh-CN" dirty="0"/>
              <a:t>Known fact: GPT-4 has 1.76 trillion parameters </a:t>
            </a:r>
            <a:r>
              <a:rPr kumimoji="1" lang="en-US" altLang="zh-CN" baseline="30000" dirty="0"/>
              <a:t>[1] </a:t>
            </a:r>
          </a:p>
          <a:p>
            <a:pPr lvl="1"/>
            <a:r>
              <a:rPr kumimoji="1" lang="en-US" altLang="zh-CN" dirty="0"/>
              <a:t>This is 1,760,000,000,000 parameters  </a:t>
            </a:r>
          </a:p>
          <a:p>
            <a:pPr lvl="1"/>
            <a:r>
              <a:rPr kumimoji="1" lang="en-US" altLang="zh-CN" dirty="0"/>
              <a:t>So, this is 10,560,000,000,000 calculations for a single input of </a:t>
            </a:r>
            <a:r>
              <a:rPr kumimoji="1" lang="en-US" altLang="zh-CN" b="1" dirty="0"/>
              <a:t>a single iteration</a:t>
            </a:r>
            <a:r>
              <a:rPr kumimoji="1" lang="en-US" altLang="zh-CN" dirty="0"/>
              <a:t>!! </a:t>
            </a:r>
          </a:p>
          <a:p>
            <a:r>
              <a:rPr kumimoji="1" lang="en-US" altLang="zh-CN" dirty="0"/>
              <a:t>What are the computation capabilities of nowadays devices (e.g., A100)? </a:t>
            </a:r>
          </a:p>
          <a:p>
            <a:pPr lvl="1"/>
            <a:r>
              <a:rPr kumimoji="1" lang="en" altLang="zh-CN" dirty="0"/>
              <a:t>19.5 TFLOPS = 19,500,000,000,000 (FP32) float point per second </a:t>
            </a:r>
          </a:p>
          <a:p>
            <a:pPr lvl="1"/>
            <a:r>
              <a:rPr kumimoji="1" lang="en" altLang="zh-CN" dirty="0"/>
              <a:t>Basically, it needs 30 seconds for an A100 GPU to finish an iteration </a:t>
            </a:r>
            <a:r>
              <a:rPr kumimoji="1" lang="en" altLang="zh-CN" b="1" dirty="0"/>
              <a:t>in the optimal case </a:t>
            </a:r>
          </a:p>
          <a:p>
            <a:r>
              <a:rPr kumimoji="1" lang="en-US" altLang="zh-CN" dirty="0"/>
              <a:t>We need a powerful computation device for the AI!</a:t>
            </a:r>
            <a:endParaRPr kumimoji="1" lang="zh-CN" altLang="en-US" dirty="0"/>
          </a:p>
        </p:txBody>
      </p:sp>
      <p:sp>
        <p:nvSpPr>
          <p:cNvPr id="4" name="灯片编号占位符 3">
            <a:extLst>
              <a:ext uri="{FF2B5EF4-FFF2-40B4-BE49-F238E27FC236}">
                <a16:creationId xmlns:a16="http://schemas.microsoft.com/office/drawing/2014/main" id="{8AE5C159-F3A4-06B9-169F-074EB969F46F}"/>
              </a:ext>
            </a:extLst>
          </p:cNvPr>
          <p:cNvSpPr>
            <a:spLocks noGrp="1"/>
          </p:cNvSpPr>
          <p:nvPr>
            <p:ph type="sldNum" sz="quarter" idx="12"/>
          </p:nvPr>
        </p:nvSpPr>
        <p:spPr/>
        <p:txBody>
          <a:bodyPr/>
          <a:lstStyle/>
          <a:p>
            <a:fld id="{ADE361C3-C043-4A6E-BDCE-8DA1E7D90A3B}" type="slidenum">
              <a:rPr lang="zh-CN" altLang="en-US" smtClean="0"/>
              <a:pPr/>
              <a:t>15</a:t>
            </a:fld>
            <a:endParaRPr lang="zh-CN" altLang="en-US" dirty="0"/>
          </a:p>
        </p:txBody>
      </p:sp>
      <p:sp>
        <p:nvSpPr>
          <p:cNvPr id="5" name="文本框 4">
            <a:extLst>
              <a:ext uri="{FF2B5EF4-FFF2-40B4-BE49-F238E27FC236}">
                <a16:creationId xmlns:a16="http://schemas.microsoft.com/office/drawing/2014/main" id="{A2EA5B56-121F-1F42-3B38-BE9703186020}"/>
              </a:ext>
            </a:extLst>
          </p:cNvPr>
          <p:cNvSpPr txBox="1"/>
          <p:nvPr/>
        </p:nvSpPr>
        <p:spPr>
          <a:xfrm>
            <a:off x="4022202" y="2401747"/>
            <a:ext cx="65" cy="276999"/>
          </a:xfrm>
          <a:prstGeom prst="rect">
            <a:avLst/>
          </a:prstGeom>
          <a:noFill/>
        </p:spPr>
        <p:txBody>
          <a:bodyPr wrap="none" lIns="0" tIns="0" rIns="0" bIns="0" rtlCol="0">
            <a:spAutoFit/>
          </a:bodyPr>
          <a:lstStyle/>
          <a:p>
            <a:endParaRPr kumimoji="1" lang="zh-CN" altLang="en-US" dirty="0"/>
          </a:p>
        </p:txBody>
      </p:sp>
      <p:pic>
        <p:nvPicPr>
          <p:cNvPr id="1026" name="Picture 2" descr="NVIDIA A100 | NVIDIA">
            <a:extLst>
              <a:ext uri="{FF2B5EF4-FFF2-40B4-BE49-F238E27FC236}">
                <a16:creationId xmlns:a16="http://schemas.microsoft.com/office/drawing/2014/main" id="{C3D21DC7-A51A-ED73-D39C-D85806564D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4149239"/>
            <a:ext cx="2428672" cy="136815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FE7674D-D46F-1B10-D89A-E75CDD10F33F}"/>
              </a:ext>
            </a:extLst>
          </p:cNvPr>
          <p:cNvSpPr txBox="1"/>
          <p:nvPr/>
        </p:nvSpPr>
        <p:spPr>
          <a:xfrm>
            <a:off x="-36512" y="5377780"/>
            <a:ext cx="6549391" cy="307777"/>
          </a:xfrm>
          <a:prstGeom prst="rect">
            <a:avLst/>
          </a:prstGeom>
          <a:noFill/>
        </p:spPr>
        <p:txBody>
          <a:bodyPr wrap="square">
            <a:spAutoFit/>
          </a:bodyPr>
          <a:lstStyle/>
          <a:p>
            <a:r>
              <a:rPr kumimoji="1" lang="en" altLang="zh-CN" sz="1400" dirty="0"/>
              <a:t>[1] https://the-</a:t>
            </a:r>
            <a:r>
              <a:rPr kumimoji="1" lang="en" altLang="zh-CN" sz="1400" dirty="0" err="1"/>
              <a:t>decoder.com</a:t>
            </a:r>
            <a:r>
              <a:rPr kumimoji="1" lang="en" altLang="zh-CN" sz="1400" dirty="0"/>
              <a:t>/gpt-4-has-a-trillion-parameters/ </a:t>
            </a:r>
            <a:endParaRPr lang="zh-CN" altLang="en-US" sz="1400" dirty="0"/>
          </a:p>
        </p:txBody>
      </p:sp>
    </p:spTree>
    <p:extLst>
      <p:ext uri="{BB962C8B-B14F-4D97-AF65-F5344CB8AC3E}">
        <p14:creationId xmlns:p14="http://schemas.microsoft.com/office/powerpoint/2010/main" val="1082604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9E2EC0-3823-42DA-257F-CE01C33D99C4}"/>
              </a:ext>
            </a:extLst>
          </p:cNvPr>
          <p:cNvSpPr>
            <a:spLocks noGrp="1"/>
          </p:cNvSpPr>
          <p:nvPr>
            <p:ph type="title"/>
          </p:nvPr>
        </p:nvSpPr>
        <p:spPr>
          <a:xfrm>
            <a:off x="-324544" y="265212"/>
            <a:ext cx="8229600" cy="900442"/>
          </a:xfrm>
          <a:solidFill>
            <a:schemeClr val="bg1"/>
          </a:solidFill>
        </p:spPr>
        <p:txBody>
          <a:bodyPr/>
          <a:lstStyle/>
          <a:p>
            <a:r>
              <a:rPr kumimoji="1" lang="en-US" altLang="zh-CN" dirty="0"/>
              <a:t> </a:t>
            </a:r>
            <a:endParaRPr kumimoji="1" lang="zh-CN" altLang="en-US" dirty="0"/>
          </a:p>
        </p:txBody>
      </p:sp>
      <p:sp>
        <p:nvSpPr>
          <p:cNvPr id="4" name="灯片编号占位符 3">
            <a:extLst>
              <a:ext uri="{FF2B5EF4-FFF2-40B4-BE49-F238E27FC236}">
                <a16:creationId xmlns:a16="http://schemas.microsoft.com/office/drawing/2014/main" id="{7AE6C037-1D0F-099C-263E-FC15DD5F131F}"/>
              </a:ext>
            </a:extLst>
          </p:cNvPr>
          <p:cNvSpPr>
            <a:spLocks noGrp="1"/>
          </p:cNvSpPr>
          <p:nvPr>
            <p:ph type="sldNum" sz="quarter" idx="12"/>
          </p:nvPr>
        </p:nvSpPr>
        <p:spPr/>
        <p:txBody>
          <a:bodyPr/>
          <a:lstStyle/>
          <a:p>
            <a:fld id="{ADE361C3-C043-4A6E-BDCE-8DA1E7D90A3B}" type="slidenum">
              <a:rPr lang="zh-CN" altLang="en-US" smtClean="0"/>
              <a:pPr/>
              <a:t>16</a:t>
            </a:fld>
            <a:endParaRPr lang="zh-CN" altLang="en-US" dirty="0"/>
          </a:p>
        </p:txBody>
      </p:sp>
      <p:pic>
        <p:nvPicPr>
          <p:cNvPr id="5" name="图片 4">
            <a:extLst>
              <a:ext uri="{FF2B5EF4-FFF2-40B4-BE49-F238E27FC236}">
                <a16:creationId xmlns:a16="http://schemas.microsoft.com/office/drawing/2014/main" id="{C729569C-05A2-4AF6-93BC-B07B50C55D99}"/>
              </a:ext>
            </a:extLst>
          </p:cNvPr>
          <p:cNvPicPr>
            <a:picLocks noChangeAspect="1"/>
          </p:cNvPicPr>
          <p:nvPr/>
        </p:nvPicPr>
        <p:blipFill>
          <a:blip r:embed="rId2"/>
          <a:stretch>
            <a:fillRect/>
          </a:stretch>
        </p:blipFill>
        <p:spPr>
          <a:xfrm>
            <a:off x="1595643" y="113767"/>
            <a:ext cx="5643994" cy="5452826"/>
          </a:xfrm>
          <a:prstGeom prst="rect">
            <a:avLst/>
          </a:prstGeom>
        </p:spPr>
      </p:pic>
    </p:spTree>
    <p:extLst>
      <p:ext uri="{BB962C8B-B14F-4D97-AF65-F5344CB8AC3E}">
        <p14:creationId xmlns:p14="http://schemas.microsoft.com/office/powerpoint/2010/main" val="1247207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685800" y="1430287"/>
            <a:ext cx="7772400" cy="1600685"/>
          </a:xfrm>
        </p:spPr>
        <p:txBody>
          <a:bodyPr>
            <a:noAutofit/>
          </a:bodyPr>
          <a:lstStyle/>
          <a:p>
            <a:pPr>
              <a:lnSpc>
                <a:spcPct val="110000"/>
              </a:lnSpc>
            </a:pPr>
            <a:r>
              <a:rPr kumimoji="1" lang="en-US" altLang="zh-CN" sz="3600" b="0" dirty="0">
                <a:latin typeface="+mn-lt"/>
              </a:rPr>
              <a:t>Devices available for computation</a:t>
            </a:r>
            <a:endParaRPr kumimoji="1" lang="zh-CN" altLang="en-US" sz="1800" b="0" dirty="0">
              <a:latin typeface="+mn-lt"/>
            </a:endParaRPr>
          </a:p>
        </p:txBody>
      </p:sp>
    </p:spTree>
    <p:extLst>
      <p:ext uri="{BB962C8B-B14F-4D97-AF65-F5344CB8AC3E}">
        <p14:creationId xmlns:p14="http://schemas.microsoft.com/office/powerpoint/2010/main" val="1156854107"/>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06C6F-3E90-C143-3AB0-9B6FD7CA8B01}"/>
              </a:ext>
            </a:extLst>
          </p:cNvPr>
          <p:cNvSpPr>
            <a:spLocks noGrp="1"/>
          </p:cNvSpPr>
          <p:nvPr>
            <p:ph type="title"/>
          </p:nvPr>
        </p:nvSpPr>
        <p:spPr/>
        <p:txBody>
          <a:bodyPr/>
          <a:lstStyle/>
          <a:p>
            <a:r>
              <a:rPr kumimoji="1" lang="en" altLang="zh-CN" dirty="0"/>
              <a:t>Spectrum of computation device available </a:t>
            </a:r>
            <a:endParaRPr kumimoji="1" lang="zh-CN" altLang="en-US" dirty="0"/>
          </a:p>
        </p:txBody>
      </p:sp>
      <p:sp>
        <p:nvSpPr>
          <p:cNvPr id="4" name="灯片编号占位符 3">
            <a:extLst>
              <a:ext uri="{FF2B5EF4-FFF2-40B4-BE49-F238E27FC236}">
                <a16:creationId xmlns:a16="http://schemas.microsoft.com/office/drawing/2014/main" id="{639B7F3D-33A4-1ADB-3EB4-82AE69874E6C}"/>
              </a:ext>
            </a:extLst>
          </p:cNvPr>
          <p:cNvSpPr>
            <a:spLocks noGrp="1"/>
          </p:cNvSpPr>
          <p:nvPr>
            <p:ph type="sldNum" sz="quarter" idx="12"/>
          </p:nvPr>
        </p:nvSpPr>
        <p:spPr/>
        <p:txBody>
          <a:bodyPr/>
          <a:lstStyle/>
          <a:p>
            <a:fld id="{ADE361C3-C043-4A6E-BDCE-8DA1E7D90A3B}" type="slidenum">
              <a:rPr lang="zh-CN" altLang="en-US" smtClean="0"/>
              <a:pPr/>
              <a:t>18</a:t>
            </a:fld>
            <a:endParaRPr lang="zh-CN" altLang="en-US" dirty="0"/>
          </a:p>
        </p:txBody>
      </p:sp>
      <p:cxnSp>
        <p:nvCxnSpPr>
          <p:cNvPr id="5" name="直线连接符 4">
            <a:extLst>
              <a:ext uri="{FF2B5EF4-FFF2-40B4-BE49-F238E27FC236}">
                <a16:creationId xmlns:a16="http://schemas.microsoft.com/office/drawing/2014/main" id="{E545E965-18F0-956F-3457-65CF0DAC0056}"/>
              </a:ext>
            </a:extLst>
          </p:cNvPr>
          <p:cNvCxnSpPr/>
          <p:nvPr/>
        </p:nvCxnSpPr>
        <p:spPr>
          <a:xfrm>
            <a:off x="-289048" y="3001516"/>
            <a:ext cx="9433048"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6" name="直线箭头连接符 5">
            <a:extLst>
              <a:ext uri="{FF2B5EF4-FFF2-40B4-BE49-F238E27FC236}">
                <a16:creationId xmlns:a16="http://schemas.microsoft.com/office/drawing/2014/main" id="{E959E1AD-02CC-00DB-1DBF-5A6C30C79F60}"/>
              </a:ext>
            </a:extLst>
          </p:cNvPr>
          <p:cNvCxnSpPr>
            <a:cxnSpLocks/>
          </p:cNvCxnSpPr>
          <p:nvPr/>
        </p:nvCxnSpPr>
        <p:spPr>
          <a:xfrm>
            <a:off x="1942755" y="4585692"/>
            <a:ext cx="4448444" cy="0"/>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CB12A8FE-EDC3-614A-5BB0-9B509A7B2AC7}"/>
              </a:ext>
            </a:extLst>
          </p:cNvPr>
          <p:cNvSpPr/>
          <p:nvPr/>
        </p:nvSpPr>
        <p:spPr>
          <a:xfrm>
            <a:off x="6628051" y="4400282"/>
            <a:ext cx="1659429" cy="369332"/>
          </a:xfrm>
          <a:prstGeom prst="rect">
            <a:avLst/>
          </a:prstGeom>
        </p:spPr>
        <p:txBody>
          <a:bodyPr wrap="none">
            <a:spAutoFit/>
          </a:bodyPr>
          <a:lstStyle/>
          <a:p>
            <a:r>
              <a:rPr kumimoji="1" lang="en-US" altLang="zh-CN" b="1" dirty="0"/>
              <a:t>Performance </a:t>
            </a:r>
          </a:p>
        </p:txBody>
      </p:sp>
      <p:sp>
        <p:nvSpPr>
          <p:cNvPr id="10" name="文本框 9">
            <a:extLst>
              <a:ext uri="{FF2B5EF4-FFF2-40B4-BE49-F238E27FC236}">
                <a16:creationId xmlns:a16="http://schemas.microsoft.com/office/drawing/2014/main" id="{8FED9ABB-348A-4F88-C1BF-70B643B3856D}"/>
              </a:ext>
            </a:extLst>
          </p:cNvPr>
          <p:cNvSpPr txBox="1"/>
          <p:nvPr/>
        </p:nvSpPr>
        <p:spPr>
          <a:xfrm>
            <a:off x="3212746" y="3268436"/>
            <a:ext cx="2151342" cy="646331"/>
          </a:xfrm>
          <a:prstGeom prst="rect">
            <a:avLst/>
          </a:prstGeom>
          <a:noFill/>
        </p:spPr>
        <p:txBody>
          <a:bodyPr wrap="square">
            <a:spAutoFit/>
          </a:bodyPr>
          <a:lstStyle/>
          <a:p>
            <a:r>
              <a:rPr lang="en" altLang="zh-CN" dirty="0">
                <a:solidFill>
                  <a:srgbClr val="202124"/>
                </a:solidFill>
                <a:effectLst/>
                <a:ea typeface="Google Sans"/>
              </a:rPr>
              <a:t>Apple M2</a:t>
            </a:r>
          </a:p>
          <a:p>
            <a:r>
              <a:rPr lang="en" altLang="zh-CN" dirty="0">
                <a:solidFill>
                  <a:srgbClr val="202124"/>
                </a:solidFill>
                <a:effectLst/>
                <a:ea typeface="Google Sans"/>
              </a:rPr>
              <a:t> GPU 3.6 TFLOPs</a:t>
            </a:r>
            <a:endParaRPr lang="zh-CN" altLang="en-US" dirty="0"/>
          </a:p>
        </p:txBody>
      </p:sp>
      <p:sp>
        <p:nvSpPr>
          <p:cNvPr id="11" name="椭圆 10">
            <a:extLst>
              <a:ext uri="{FF2B5EF4-FFF2-40B4-BE49-F238E27FC236}">
                <a16:creationId xmlns:a16="http://schemas.microsoft.com/office/drawing/2014/main" id="{FB9DD14C-9B1B-7994-9446-5E3D95E75E96}"/>
              </a:ext>
            </a:extLst>
          </p:cNvPr>
          <p:cNvSpPr/>
          <p:nvPr/>
        </p:nvSpPr>
        <p:spPr>
          <a:xfrm>
            <a:off x="3635026" y="2849555"/>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2050" name="Picture 2" descr="Apple MacBook Air 13,6&quot; 2022 M2/8/256GB SSD 8C GPU Mitternacht MLY33D/A">
            <a:extLst>
              <a:ext uri="{FF2B5EF4-FFF2-40B4-BE49-F238E27FC236}">
                <a16:creationId xmlns:a16="http://schemas.microsoft.com/office/drawing/2014/main" id="{3C138975-881C-1879-AB62-4C6373716C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192" y="1688455"/>
            <a:ext cx="9017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uawei Mate 60 Pro 5G 12 GB + 256 GB Grün">
            <a:extLst>
              <a:ext uri="{FF2B5EF4-FFF2-40B4-BE49-F238E27FC236}">
                <a16:creationId xmlns:a16="http://schemas.microsoft.com/office/drawing/2014/main" id="{6FF0B0C7-9F62-547C-AA99-2488E7BCAD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4554" y="1570483"/>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2" name="椭圆 11">
            <a:extLst>
              <a:ext uri="{FF2B5EF4-FFF2-40B4-BE49-F238E27FC236}">
                <a16:creationId xmlns:a16="http://schemas.microsoft.com/office/drawing/2014/main" id="{19EE7753-2621-BF04-2E3B-81EBB7D4AEB3}"/>
              </a:ext>
            </a:extLst>
          </p:cNvPr>
          <p:cNvSpPr/>
          <p:nvPr/>
        </p:nvSpPr>
        <p:spPr>
          <a:xfrm>
            <a:off x="1928103" y="2864822"/>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D71D61D7-DA58-0C15-77DD-E1C050B3A6A1}"/>
              </a:ext>
            </a:extLst>
          </p:cNvPr>
          <p:cNvSpPr txBox="1"/>
          <p:nvPr/>
        </p:nvSpPr>
        <p:spPr>
          <a:xfrm>
            <a:off x="1484554" y="3268435"/>
            <a:ext cx="1575278" cy="646331"/>
          </a:xfrm>
          <a:prstGeom prst="rect">
            <a:avLst/>
          </a:prstGeom>
          <a:noFill/>
        </p:spPr>
        <p:txBody>
          <a:bodyPr wrap="square">
            <a:spAutoFit/>
          </a:bodyPr>
          <a:lstStyle/>
          <a:p>
            <a:r>
              <a:rPr lang="en" altLang="zh-CN" dirty="0">
                <a:solidFill>
                  <a:srgbClr val="202124"/>
                </a:solidFill>
                <a:effectLst/>
                <a:ea typeface="Google Sans"/>
              </a:rPr>
              <a:t>Mate60 GPU</a:t>
            </a:r>
          </a:p>
          <a:p>
            <a:r>
              <a:rPr lang="en" altLang="zh-CN" dirty="0">
                <a:solidFill>
                  <a:srgbClr val="202124"/>
                </a:solidFill>
                <a:effectLst/>
                <a:ea typeface="Google Sans"/>
              </a:rPr>
              <a:t>2.3 TFLOPs</a:t>
            </a:r>
            <a:endParaRPr lang="zh-CN" altLang="en-US" dirty="0"/>
          </a:p>
        </p:txBody>
      </p:sp>
      <p:pic>
        <p:nvPicPr>
          <p:cNvPr id="14" name="Picture 2" descr="NVIDIA A100 | NVIDIA">
            <a:extLst>
              <a:ext uri="{FF2B5EF4-FFF2-40B4-BE49-F238E27FC236}">
                <a16:creationId xmlns:a16="http://schemas.microsoft.com/office/drawing/2014/main" id="{0C7B907A-FF27-3D94-EE88-35F28F688D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8681" y="1602751"/>
            <a:ext cx="2097568" cy="1181630"/>
          </a:xfrm>
          <a:prstGeom prst="rect">
            <a:avLst/>
          </a:prstGeom>
          <a:noFill/>
          <a:extLst>
            <a:ext uri="{909E8E84-426E-40DD-AFC4-6F175D3DCCD1}">
              <a14:hiddenFill xmlns:a14="http://schemas.microsoft.com/office/drawing/2010/main">
                <a:solidFill>
                  <a:srgbClr val="FFFFFF"/>
                </a:solidFill>
              </a14:hiddenFill>
            </a:ext>
          </a:extLst>
        </p:spPr>
      </p:pic>
      <p:sp>
        <p:nvSpPr>
          <p:cNvPr id="16" name="椭圆 15">
            <a:extLst>
              <a:ext uri="{FF2B5EF4-FFF2-40B4-BE49-F238E27FC236}">
                <a16:creationId xmlns:a16="http://schemas.microsoft.com/office/drawing/2014/main" id="{E830F29D-C20E-77A3-7E66-D369CB147FE4}"/>
              </a:ext>
            </a:extLst>
          </p:cNvPr>
          <p:cNvSpPr/>
          <p:nvPr/>
        </p:nvSpPr>
        <p:spPr>
          <a:xfrm>
            <a:off x="5957465" y="2864199"/>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85C4BE84-360D-61FE-07F0-CF2E170EF05D}"/>
              </a:ext>
            </a:extLst>
          </p:cNvPr>
          <p:cNvSpPr txBox="1"/>
          <p:nvPr/>
        </p:nvSpPr>
        <p:spPr>
          <a:xfrm>
            <a:off x="5148064" y="3265792"/>
            <a:ext cx="2354502" cy="646331"/>
          </a:xfrm>
          <a:prstGeom prst="rect">
            <a:avLst/>
          </a:prstGeom>
          <a:noFill/>
        </p:spPr>
        <p:txBody>
          <a:bodyPr wrap="square">
            <a:spAutoFit/>
          </a:bodyPr>
          <a:lstStyle/>
          <a:p>
            <a:r>
              <a:rPr lang="en" altLang="zh-CN" dirty="0">
                <a:solidFill>
                  <a:srgbClr val="202124"/>
                </a:solidFill>
                <a:effectLst/>
                <a:ea typeface="Google Sans"/>
              </a:rPr>
              <a:t>NVIDIA A100</a:t>
            </a:r>
          </a:p>
          <a:p>
            <a:r>
              <a:rPr lang="en" altLang="zh-CN" dirty="0">
                <a:solidFill>
                  <a:srgbClr val="202124"/>
                </a:solidFill>
                <a:effectLst/>
                <a:ea typeface="Google Sans"/>
              </a:rPr>
              <a:t> GPU 19.5 TFLOPs</a:t>
            </a:r>
            <a:endParaRPr lang="zh-CN" altLang="en-US" dirty="0"/>
          </a:p>
        </p:txBody>
      </p:sp>
      <p:sp>
        <p:nvSpPr>
          <p:cNvPr id="18" name="椭圆 17">
            <a:extLst>
              <a:ext uri="{FF2B5EF4-FFF2-40B4-BE49-F238E27FC236}">
                <a16:creationId xmlns:a16="http://schemas.microsoft.com/office/drawing/2014/main" id="{DE5C6356-D7D2-0031-BAD4-0BA0450F1AD0}"/>
              </a:ext>
            </a:extLst>
          </p:cNvPr>
          <p:cNvSpPr/>
          <p:nvPr/>
        </p:nvSpPr>
        <p:spPr>
          <a:xfrm>
            <a:off x="8072593" y="2864198"/>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20" name="图片 19" descr="银色的电脑&#10;&#10;描述已自动生成">
            <a:extLst>
              <a:ext uri="{FF2B5EF4-FFF2-40B4-BE49-F238E27FC236}">
                <a16:creationId xmlns:a16="http://schemas.microsoft.com/office/drawing/2014/main" id="{8C180BB9-BEFD-9FFE-962F-A318FBDBFD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654" y="1705372"/>
            <a:ext cx="1230524" cy="917679"/>
          </a:xfrm>
          <a:prstGeom prst="rect">
            <a:avLst/>
          </a:prstGeom>
        </p:spPr>
      </p:pic>
      <p:sp>
        <p:nvSpPr>
          <p:cNvPr id="21" name="椭圆 20">
            <a:extLst>
              <a:ext uri="{FF2B5EF4-FFF2-40B4-BE49-F238E27FC236}">
                <a16:creationId xmlns:a16="http://schemas.microsoft.com/office/drawing/2014/main" id="{4960ECD0-6145-96A6-6BBB-4843D9BCB09A}"/>
              </a:ext>
            </a:extLst>
          </p:cNvPr>
          <p:cNvSpPr/>
          <p:nvPr/>
        </p:nvSpPr>
        <p:spPr>
          <a:xfrm>
            <a:off x="531496" y="2863575"/>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681E11D9-4C28-EE6F-54E8-D2786BFF82E2}"/>
              </a:ext>
            </a:extLst>
          </p:cNvPr>
          <p:cNvSpPr txBox="1"/>
          <p:nvPr/>
        </p:nvSpPr>
        <p:spPr>
          <a:xfrm>
            <a:off x="-3723" y="3265792"/>
            <a:ext cx="1575278" cy="2031325"/>
          </a:xfrm>
          <a:prstGeom prst="rect">
            <a:avLst/>
          </a:prstGeom>
          <a:noFill/>
        </p:spPr>
        <p:txBody>
          <a:bodyPr wrap="square">
            <a:spAutoFit/>
          </a:bodyPr>
          <a:lstStyle/>
          <a:p>
            <a:r>
              <a:rPr lang="en" altLang="zh-CN" dirty="0">
                <a:solidFill>
                  <a:srgbClr val="202124"/>
                </a:solidFill>
                <a:effectLst/>
                <a:ea typeface="Google Sans"/>
              </a:rPr>
              <a:t>Intel i5-9600K, </a:t>
            </a:r>
          </a:p>
          <a:p>
            <a:r>
              <a:rPr lang="en" altLang="zh-CN" dirty="0">
                <a:solidFill>
                  <a:srgbClr val="202124"/>
                </a:solidFill>
                <a:effectLst/>
                <a:ea typeface="Google Sans"/>
              </a:rPr>
              <a:t>single core: 6.3GFLOPS</a:t>
            </a:r>
          </a:p>
          <a:p>
            <a:r>
              <a:rPr lang="en" altLang="zh-CN" dirty="0">
                <a:solidFill>
                  <a:srgbClr val="202124"/>
                </a:solidFill>
                <a:ea typeface="Google Sans"/>
              </a:rPr>
              <a:t>Multiple cores: 37.7GFLOPS</a:t>
            </a:r>
            <a:r>
              <a:rPr lang="en" altLang="zh-CN" dirty="0">
                <a:solidFill>
                  <a:srgbClr val="202124"/>
                </a:solidFill>
                <a:effectLst/>
                <a:ea typeface="Google Sans"/>
              </a:rPr>
              <a:t> </a:t>
            </a:r>
            <a:endParaRPr lang="zh-CN" altLang="en-US" dirty="0"/>
          </a:p>
        </p:txBody>
      </p:sp>
      <p:pic>
        <p:nvPicPr>
          <p:cNvPr id="24" name="图片 23" descr="图片包含 游戏机, 电子, 电路&#10;&#10;描述已自动生成">
            <a:extLst>
              <a:ext uri="{FF2B5EF4-FFF2-40B4-BE49-F238E27FC236}">
                <a16:creationId xmlns:a16="http://schemas.microsoft.com/office/drawing/2014/main" id="{D96C1C85-FEC3-5882-E6C4-6E4D6E31DB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9446" y="1309701"/>
            <a:ext cx="1198485" cy="1278384"/>
          </a:xfrm>
          <a:prstGeom prst="rect">
            <a:avLst/>
          </a:prstGeom>
        </p:spPr>
      </p:pic>
      <p:sp>
        <p:nvSpPr>
          <p:cNvPr id="25" name="文本框 24">
            <a:extLst>
              <a:ext uri="{FF2B5EF4-FFF2-40B4-BE49-F238E27FC236}">
                <a16:creationId xmlns:a16="http://schemas.microsoft.com/office/drawing/2014/main" id="{D9B08133-DE47-0855-45D1-633FDC2A9D57}"/>
              </a:ext>
            </a:extLst>
          </p:cNvPr>
          <p:cNvSpPr txBox="1"/>
          <p:nvPr/>
        </p:nvSpPr>
        <p:spPr>
          <a:xfrm>
            <a:off x="7380312" y="3274039"/>
            <a:ext cx="2354502" cy="646331"/>
          </a:xfrm>
          <a:prstGeom prst="rect">
            <a:avLst/>
          </a:prstGeom>
          <a:noFill/>
        </p:spPr>
        <p:txBody>
          <a:bodyPr wrap="square">
            <a:spAutoFit/>
          </a:bodyPr>
          <a:lstStyle/>
          <a:p>
            <a:r>
              <a:rPr lang="en" altLang="zh-CN" dirty="0">
                <a:solidFill>
                  <a:srgbClr val="202124"/>
                </a:solidFill>
                <a:effectLst/>
                <a:ea typeface="Google Sans"/>
              </a:rPr>
              <a:t>Google TPUv4</a:t>
            </a:r>
          </a:p>
          <a:p>
            <a:r>
              <a:rPr lang="en-US" altLang="zh-CN" dirty="0"/>
              <a:t>275 TFLOPS</a:t>
            </a:r>
            <a:endParaRPr lang="zh-CN" altLang="en-US" dirty="0"/>
          </a:p>
        </p:txBody>
      </p:sp>
      <p:cxnSp>
        <p:nvCxnSpPr>
          <p:cNvPr id="3" name="直线箭头连接符 2">
            <a:extLst>
              <a:ext uri="{FF2B5EF4-FFF2-40B4-BE49-F238E27FC236}">
                <a16:creationId xmlns:a16="http://schemas.microsoft.com/office/drawing/2014/main" id="{4EB75D4B-587E-B7E6-F4C9-616189510BF1}"/>
              </a:ext>
            </a:extLst>
          </p:cNvPr>
          <p:cNvCxnSpPr>
            <a:cxnSpLocks/>
          </p:cNvCxnSpPr>
          <p:nvPr/>
        </p:nvCxnSpPr>
        <p:spPr>
          <a:xfrm>
            <a:off x="2923842" y="1417340"/>
            <a:ext cx="4448444" cy="0"/>
          </a:xfrm>
          <a:prstGeom prst="straightConnector1">
            <a:avLst/>
          </a:prstGeom>
          <a:ln w="22225">
            <a:solidFill>
              <a:schemeClr val="tx1"/>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DA5BC62-74DC-B787-CB14-9B2CD105C4F9}"/>
              </a:ext>
            </a:extLst>
          </p:cNvPr>
          <p:cNvSpPr/>
          <p:nvPr/>
        </p:nvSpPr>
        <p:spPr>
          <a:xfrm>
            <a:off x="783916" y="1232674"/>
            <a:ext cx="2005677" cy="369332"/>
          </a:xfrm>
          <a:prstGeom prst="rect">
            <a:avLst/>
          </a:prstGeom>
        </p:spPr>
        <p:txBody>
          <a:bodyPr wrap="none">
            <a:spAutoFit/>
          </a:bodyPr>
          <a:lstStyle/>
          <a:p>
            <a:r>
              <a:rPr kumimoji="1" lang="en-US" altLang="zh-CN" b="1" dirty="0"/>
              <a:t>Programmability</a:t>
            </a:r>
          </a:p>
        </p:txBody>
      </p:sp>
    </p:spTree>
    <p:extLst>
      <p:ext uri="{BB962C8B-B14F-4D97-AF65-F5344CB8AC3E}">
        <p14:creationId xmlns:p14="http://schemas.microsoft.com/office/powerpoint/2010/main" val="394908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342900" y="1489348"/>
            <a:ext cx="8458200" cy="2507333"/>
          </a:xfrm>
        </p:spPr>
        <p:txBody>
          <a:bodyPr>
            <a:noAutofit/>
          </a:bodyPr>
          <a:lstStyle/>
          <a:p>
            <a:pPr>
              <a:lnSpc>
                <a:spcPct val="110000"/>
              </a:lnSpc>
            </a:pPr>
            <a:r>
              <a:rPr kumimoji="1" lang="en-US" altLang="zh-CN" sz="3600" b="0" dirty="0">
                <a:latin typeface="+mn-lt"/>
              </a:rPr>
              <a:t>How to scale the computation capability?</a:t>
            </a:r>
            <a:br>
              <a:rPr kumimoji="1" lang="en-US" altLang="zh-CN" sz="3600" b="0" dirty="0">
                <a:latin typeface="+mn-lt"/>
              </a:rPr>
            </a:br>
            <a:r>
              <a:rPr kumimoji="1" lang="en-US" altLang="zh-CN" sz="3600" dirty="0">
                <a:latin typeface="+mn-lt"/>
              </a:rPr>
              <a:t>Parallelism! </a:t>
            </a:r>
            <a:br>
              <a:rPr kumimoji="1" lang="en-US" altLang="zh-CN" sz="3600" b="0" dirty="0">
                <a:latin typeface="+mn-lt"/>
              </a:rPr>
            </a:br>
            <a:r>
              <a:rPr kumimoji="1" lang="en-US" altLang="zh-CN" sz="3600" b="0" u="sng" dirty="0">
                <a:latin typeface="+mn-lt"/>
              </a:rPr>
              <a:t>Case study: single chip device</a:t>
            </a:r>
            <a:endParaRPr kumimoji="1" lang="zh-CN" altLang="en-US" sz="1800" b="0" dirty="0">
              <a:latin typeface="+mn-lt"/>
            </a:endParaRPr>
          </a:p>
        </p:txBody>
      </p:sp>
    </p:spTree>
    <p:extLst>
      <p:ext uri="{BB962C8B-B14F-4D97-AF65-F5344CB8AC3E}">
        <p14:creationId xmlns:p14="http://schemas.microsoft.com/office/powerpoint/2010/main" val="11503229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48CB7-857E-9E2D-C264-8E937D69860C}"/>
              </a:ext>
            </a:extLst>
          </p:cNvPr>
          <p:cNvSpPr>
            <a:spLocks noGrp="1"/>
          </p:cNvSpPr>
          <p:nvPr>
            <p:ph type="title"/>
          </p:nvPr>
        </p:nvSpPr>
        <p:spPr/>
        <p:txBody>
          <a:bodyPr/>
          <a:lstStyle/>
          <a:p>
            <a:r>
              <a:rPr kumimoji="1" lang="en-US" altLang="zh-CN" dirty="0"/>
              <a:t>Systems: storage, compute and network </a:t>
            </a:r>
            <a:endParaRPr kumimoji="1" lang="zh-CN" altLang="en-US" dirty="0"/>
          </a:p>
        </p:txBody>
      </p:sp>
      <p:sp>
        <p:nvSpPr>
          <p:cNvPr id="4" name="灯片编号占位符 3">
            <a:extLst>
              <a:ext uri="{FF2B5EF4-FFF2-40B4-BE49-F238E27FC236}">
                <a16:creationId xmlns:a16="http://schemas.microsoft.com/office/drawing/2014/main" id="{59DD5974-A78A-E87A-6BB5-DC24446F5238}"/>
              </a:ext>
            </a:extLst>
          </p:cNvPr>
          <p:cNvSpPr>
            <a:spLocks noGrp="1"/>
          </p:cNvSpPr>
          <p:nvPr>
            <p:ph type="sldNum" sz="quarter" idx="12"/>
          </p:nvPr>
        </p:nvSpPr>
        <p:spPr/>
        <p:txBody>
          <a:bodyPr/>
          <a:lstStyle/>
          <a:p>
            <a:fld id="{ADE361C3-C043-4A6E-BDCE-8DA1E7D90A3B}" type="slidenum">
              <a:rPr lang="zh-CN" altLang="en-US" smtClean="0"/>
              <a:pPr/>
              <a:t>2</a:t>
            </a:fld>
            <a:endParaRPr lang="zh-CN" altLang="en-US" dirty="0"/>
          </a:p>
        </p:txBody>
      </p:sp>
      <p:pic>
        <p:nvPicPr>
          <p:cNvPr id="5" name="Picture 14">
            <a:extLst>
              <a:ext uri="{FF2B5EF4-FFF2-40B4-BE49-F238E27FC236}">
                <a16:creationId xmlns:a16="http://schemas.microsoft.com/office/drawing/2014/main" id="{850633B7-2731-28C6-FB46-20D1D51183A7}"/>
              </a:ext>
            </a:extLst>
          </p:cNvPr>
          <p:cNvPicPr>
            <a:picLocks noChangeAspect="1"/>
          </p:cNvPicPr>
          <p:nvPr/>
        </p:nvPicPr>
        <p:blipFill>
          <a:blip r:embed="rId2"/>
          <a:stretch>
            <a:fillRect/>
          </a:stretch>
        </p:blipFill>
        <p:spPr>
          <a:xfrm>
            <a:off x="444644" y="1357657"/>
            <a:ext cx="8251001" cy="1015155"/>
          </a:xfrm>
          <a:prstGeom prst="rect">
            <a:avLst/>
          </a:prstGeom>
        </p:spPr>
      </p:pic>
      <p:sp>
        <p:nvSpPr>
          <p:cNvPr id="6" name="Oval 7">
            <a:extLst>
              <a:ext uri="{FF2B5EF4-FFF2-40B4-BE49-F238E27FC236}">
                <a16:creationId xmlns:a16="http://schemas.microsoft.com/office/drawing/2014/main" id="{2CC12E90-E681-8355-7D05-2E93D7A5168D}"/>
              </a:ext>
            </a:extLst>
          </p:cNvPr>
          <p:cNvSpPr/>
          <p:nvPr/>
        </p:nvSpPr>
        <p:spPr>
          <a:xfrm>
            <a:off x="2177909" y="2595040"/>
            <a:ext cx="2927555" cy="1404000"/>
          </a:xfrm>
          <a:prstGeom prst="ellipse">
            <a:avLst/>
          </a:prstGeom>
          <a:solidFill>
            <a:srgbClr val="002060">
              <a:alpha val="9804"/>
            </a:srgbClr>
          </a:solidFill>
        </p:spPr>
        <p:style>
          <a:lnRef idx="2">
            <a:schemeClr val="accent1">
              <a:shade val="50000"/>
            </a:schemeClr>
          </a:lnRef>
          <a:fillRef idx="1">
            <a:schemeClr val="accent1"/>
          </a:fillRef>
          <a:effectRef idx="0">
            <a:schemeClr val="accent1"/>
          </a:effectRef>
          <a:fontRef idx="minor">
            <a:schemeClr val="lt1"/>
          </a:fontRef>
        </p:style>
        <p:txBody>
          <a:bodyPr wrap="none" lIns="72000" tIns="0" rIns="0" bIns="36000" rtlCol="0" anchor="ctr"/>
          <a:lstStyle/>
          <a:p>
            <a:r>
              <a:rPr lang="en-CN" sz="2800" b="1" dirty="0">
                <a:solidFill>
                  <a:schemeClr val="tx1">
                    <a:lumMod val="75000"/>
                    <a:lumOff val="25000"/>
                  </a:schemeClr>
                </a:solidFill>
                <a:latin typeface="Calibri Light" panose="020F0302020204030204" pitchFamily="34" charset="0"/>
                <a:cs typeface="Calibri Light" panose="020F0302020204030204" pitchFamily="34" charset="0"/>
              </a:rPr>
              <a:t>Storage</a:t>
            </a:r>
          </a:p>
          <a:p>
            <a:r>
              <a:rPr lang="en-CN" sz="2800" dirty="0">
                <a:solidFill>
                  <a:schemeClr val="tx1">
                    <a:lumMod val="75000"/>
                    <a:lumOff val="25000"/>
                  </a:schemeClr>
                </a:solidFill>
                <a:latin typeface="Calibri Light" panose="020F0302020204030204" pitchFamily="34" charset="0"/>
                <a:cs typeface="Calibri Light" panose="020F0302020204030204" pitchFamily="34" charset="0"/>
              </a:rPr>
              <a:t>Power</a:t>
            </a:r>
          </a:p>
        </p:txBody>
      </p:sp>
      <p:sp>
        <p:nvSpPr>
          <p:cNvPr id="7" name="Oval 10">
            <a:extLst>
              <a:ext uri="{FF2B5EF4-FFF2-40B4-BE49-F238E27FC236}">
                <a16:creationId xmlns:a16="http://schemas.microsoft.com/office/drawing/2014/main" id="{AFE31186-9BAF-FF60-8631-15645214C8D9}"/>
              </a:ext>
            </a:extLst>
          </p:cNvPr>
          <p:cNvSpPr/>
          <p:nvPr/>
        </p:nvSpPr>
        <p:spPr>
          <a:xfrm>
            <a:off x="4157768" y="2595040"/>
            <a:ext cx="2927555" cy="1404000"/>
          </a:xfrm>
          <a:prstGeom prst="ellipse">
            <a:avLst/>
          </a:prstGeom>
          <a:solidFill>
            <a:srgbClr val="00B050">
              <a:alpha val="9804"/>
            </a:srgb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72000" rtlCol="0" anchor="b"/>
          <a:lstStyle/>
          <a:p>
            <a:pPr algn="r"/>
            <a:r>
              <a:rPr lang="en-CN" sz="2800" b="1" dirty="0">
                <a:solidFill>
                  <a:schemeClr val="tx1">
                    <a:lumMod val="75000"/>
                    <a:lumOff val="25000"/>
                  </a:schemeClr>
                </a:solidFill>
                <a:latin typeface="Calibri Light" panose="020F0302020204030204" pitchFamily="34" charset="0"/>
                <a:cs typeface="Calibri Light" panose="020F0302020204030204" pitchFamily="34" charset="0"/>
              </a:rPr>
              <a:t>Network</a:t>
            </a:r>
            <a:br>
              <a:rPr lang="en-CN" sz="2800" b="1" dirty="0">
                <a:solidFill>
                  <a:schemeClr val="tx1">
                    <a:lumMod val="75000"/>
                    <a:lumOff val="25000"/>
                  </a:schemeClr>
                </a:solidFill>
                <a:latin typeface="Calibri Light" panose="020F0302020204030204" pitchFamily="34" charset="0"/>
                <a:cs typeface="Calibri Light" panose="020F0302020204030204" pitchFamily="34" charset="0"/>
              </a:rPr>
            </a:br>
            <a:r>
              <a:rPr lang="en-CN" sz="2800" dirty="0">
                <a:solidFill>
                  <a:schemeClr val="tx1">
                    <a:lumMod val="75000"/>
                    <a:lumOff val="25000"/>
                  </a:schemeClr>
                </a:solidFill>
                <a:latin typeface="Calibri Light" panose="020F0302020204030204" pitchFamily="34" charset="0"/>
                <a:cs typeface="Calibri Light" panose="020F0302020204030204" pitchFamily="34" charset="0"/>
              </a:rPr>
              <a:t>Power</a:t>
            </a:r>
          </a:p>
        </p:txBody>
      </p:sp>
      <p:sp>
        <p:nvSpPr>
          <p:cNvPr id="8" name="Oval 11">
            <a:extLst>
              <a:ext uri="{FF2B5EF4-FFF2-40B4-BE49-F238E27FC236}">
                <a16:creationId xmlns:a16="http://schemas.microsoft.com/office/drawing/2014/main" id="{1DA8F08F-9246-8147-FCBB-51EC0FCD49AA}"/>
              </a:ext>
            </a:extLst>
          </p:cNvPr>
          <p:cNvSpPr/>
          <p:nvPr/>
        </p:nvSpPr>
        <p:spPr>
          <a:xfrm>
            <a:off x="3417968" y="3286224"/>
            <a:ext cx="2392235" cy="1885730"/>
          </a:xfrm>
          <a:prstGeom prst="ellipse">
            <a:avLst/>
          </a:prstGeom>
          <a:solidFill>
            <a:srgbClr val="C00000">
              <a:alpha val="9804"/>
            </a:srgbClr>
          </a:solidFill>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b"/>
          <a:lstStyle/>
          <a:p>
            <a:pPr algn="ctr"/>
            <a:r>
              <a:rPr lang="en-CN" sz="2800" b="1" dirty="0">
                <a:solidFill>
                  <a:schemeClr val="tx1">
                    <a:lumMod val="75000"/>
                    <a:lumOff val="25000"/>
                  </a:schemeClr>
                </a:solidFill>
                <a:latin typeface="Calibri Light" panose="020F0302020204030204" pitchFamily="34" charset="0"/>
                <a:cs typeface="Calibri Light" panose="020F0302020204030204" pitchFamily="34" charset="0"/>
              </a:rPr>
              <a:t>Compute</a:t>
            </a:r>
          </a:p>
          <a:p>
            <a:pPr algn="ctr"/>
            <a:r>
              <a:rPr lang="en-CN" sz="2800" dirty="0">
                <a:solidFill>
                  <a:schemeClr val="tx1">
                    <a:lumMod val="75000"/>
                    <a:lumOff val="25000"/>
                  </a:schemeClr>
                </a:solidFill>
                <a:latin typeface="Calibri Light" panose="020F0302020204030204" pitchFamily="34" charset="0"/>
                <a:cs typeface="Calibri Light" panose="020F0302020204030204" pitchFamily="34" charset="0"/>
              </a:rPr>
              <a:t>Power</a:t>
            </a:r>
          </a:p>
        </p:txBody>
      </p:sp>
      <p:sp>
        <p:nvSpPr>
          <p:cNvPr id="9" name="矩形 8">
            <a:extLst>
              <a:ext uri="{FF2B5EF4-FFF2-40B4-BE49-F238E27FC236}">
                <a16:creationId xmlns:a16="http://schemas.microsoft.com/office/drawing/2014/main" id="{62F8D110-2276-233D-12C1-B9257D15F5A1}"/>
              </a:ext>
            </a:extLst>
          </p:cNvPr>
          <p:cNvSpPr/>
          <p:nvPr/>
        </p:nvSpPr>
        <p:spPr>
          <a:xfrm>
            <a:off x="3049488" y="409228"/>
            <a:ext cx="1368152" cy="576064"/>
          </a:xfrm>
          <a:prstGeom prst="rect">
            <a:avLst/>
          </a:prstGeom>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945102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3B65B8-629A-4C07-1E1F-00CACD082E0C}"/>
              </a:ext>
            </a:extLst>
          </p:cNvPr>
          <p:cNvSpPr>
            <a:spLocks noGrp="1"/>
          </p:cNvSpPr>
          <p:nvPr>
            <p:ph type="title"/>
          </p:nvPr>
        </p:nvSpPr>
        <p:spPr/>
        <p:txBody>
          <a:bodyPr/>
          <a:lstStyle/>
          <a:p>
            <a:r>
              <a:rPr kumimoji="1" lang="en-US" altLang="zh-CN" dirty="0"/>
              <a:t>Back to the old days: the single core system  </a:t>
            </a:r>
            <a:endParaRPr kumimoji="1" lang="zh-CN" altLang="en-US" dirty="0"/>
          </a:p>
        </p:txBody>
      </p:sp>
      <p:pic>
        <p:nvPicPr>
          <p:cNvPr id="6" name="内容占位符 5" descr="图示&#10;&#10;描述已自动生成">
            <a:extLst>
              <a:ext uri="{FF2B5EF4-FFF2-40B4-BE49-F238E27FC236}">
                <a16:creationId xmlns:a16="http://schemas.microsoft.com/office/drawing/2014/main" id="{9C736BE0-BA2F-02A7-EF4C-F5518AE685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656" y="1187194"/>
            <a:ext cx="6696744" cy="3651126"/>
          </a:xfrm>
        </p:spPr>
      </p:pic>
      <p:sp>
        <p:nvSpPr>
          <p:cNvPr id="4" name="灯片编号占位符 3">
            <a:extLst>
              <a:ext uri="{FF2B5EF4-FFF2-40B4-BE49-F238E27FC236}">
                <a16:creationId xmlns:a16="http://schemas.microsoft.com/office/drawing/2014/main" id="{527C688C-7B91-2C91-6A00-5F756B4C5B52}"/>
              </a:ext>
            </a:extLst>
          </p:cNvPr>
          <p:cNvSpPr>
            <a:spLocks noGrp="1"/>
          </p:cNvSpPr>
          <p:nvPr>
            <p:ph type="sldNum" sz="quarter" idx="12"/>
          </p:nvPr>
        </p:nvSpPr>
        <p:spPr/>
        <p:txBody>
          <a:bodyPr/>
          <a:lstStyle/>
          <a:p>
            <a:fld id="{ADE361C3-C043-4A6E-BDCE-8DA1E7D90A3B}" type="slidenum">
              <a:rPr lang="zh-CN" altLang="en-US" smtClean="0"/>
              <a:pPr/>
              <a:t>20</a:t>
            </a:fld>
            <a:endParaRPr lang="zh-CN" altLang="en-US" dirty="0"/>
          </a:p>
        </p:txBody>
      </p:sp>
    </p:spTree>
    <p:extLst>
      <p:ext uri="{BB962C8B-B14F-4D97-AF65-F5344CB8AC3E}">
        <p14:creationId xmlns:p14="http://schemas.microsoft.com/office/powerpoint/2010/main" val="4014384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F6B206-0830-5203-A324-73A08BE593D4}"/>
              </a:ext>
            </a:extLst>
          </p:cNvPr>
          <p:cNvSpPr>
            <a:spLocks noGrp="1"/>
          </p:cNvSpPr>
          <p:nvPr>
            <p:ph type="title"/>
          </p:nvPr>
        </p:nvSpPr>
        <p:spPr/>
        <p:txBody>
          <a:bodyPr/>
          <a:lstStyle/>
          <a:p>
            <a:r>
              <a:rPr kumimoji="1" lang="en-US" altLang="zh-CN" dirty="0"/>
              <a:t>Review: the single core</a:t>
            </a:r>
            <a:r>
              <a:rPr kumimoji="1" lang="zh-CN" altLang="en-US" dirty="0"/>
              <a:t> </a:t>
            </a:r>
            <a:r>
              <a:rPr kumimoji="1" lang="en-US" altLang="zh-CN" dirty="0"/>
              <a:t>pipeline parallelism </a:t>
            </a:r>
            <a:endParaRPr kumimoji="1" lang="zh-CN" altLang="en-US" dirty="0"/>
          </a:p>
        </p:txBody>
      </p:sp>
      <p:sp>
        <p:nvSpPr>
          <p:cNvPr id="3" name="内容占位符 2">
            <a:extLst>
              <a:ext uri="{FF2B5EF4-FFF2-40B4-BE49-F238E27FC236}">
                <a16:creationId xmlns:a16="http://schemas.microsoft.com/office/drawing/2014/main" id="{F19C469A-359C-D902-1702-3130D17F3628}"/>
              </a:ext>
            </a:extLst>
          </p:cNvPr>
          <p:cNvSpPr>
            <a:spLocks noGrp="1"/>
          </p:cNvSpPr>
          <p:nvPr>
            <p:ph idx="1"/>
          </p:nvPr>
        </p:nvSpPr>
        <p:spPr>
          <a:xfrm>
            <a:off x="302840" y="1129308"/>
            <a:ext cx="8229600" cy="2592288"/>
          </a:xfrm>
        </p:spPr>
        <p:txBody>
          <a:bodyPr/>
          <a:lstStyle/>
          <a:p>
            <a:r>
              <a:rPr kumimoji="1" lang="en-US" altLang="zh-CN" dirty="0"/>
              <a:t>Question </a:t>
            </a:r>
          </a:p>
          <a:p>
            <a:pPr lvl="1"/>
            <a:r>
              <a:rPr kumimoji="1" lang="en-US" altLang="zh-CN" dirty="0"/>
              <a:t>Given a CPU core with known clock rate (e.g., 10MHz)</a:t>
            </a:r>
          </a:p>
          <a:p>
            <a:pPr lvl="1"/>
            <a:r>
              <a:rPr kumimoji="1" lang="en-US" altLang="zh-CN" dirty="0"/>
              <a:t>How many FLOPS can it achieve? </a:t>
            </a:r>
          </a:p>
          <a:p>
            <a:r>
              <a:rPr kumimoji="1" lang="en-US" altLang="zh-CN" dirty="0"/>
              <a:t>Depends on the CPU architecture </a:t>
            </a:r>
          </a:p>
          <a:p>
            <a:pPr lvl="1"/>
            <a:r>
              <a:rPr kumimoji="1" lang="en-US" altLang="zh-CN" dirty="0"/>
              <a:t>Suppose we have a perfect pipeline that has no bubble </a:t>
            </a:r>
          </a:p>
          <a:p>
            <a:pPr lvl="1"/>
            <a:r>
              <a:rPr kumimoji="1" lang="en-US" altLang="zh-CN" dirty="0"/>
              <a:t>The FLOPS ~= the clock rate </a:t>
            </a:r>
            <a:endParaRPr kumimoji="1" lang="zh-CN" altLang="en-US" dirty="0"/>
          </a:p>
        </p:txBody>
      </p:sp>
      <p:sp>
        <p:nvSpPr>
          <p:cNvPr id="4" name="灯片编号占位符 3">
            <a:extLst>
              <a:ext uri="{FF2B5EF4-FFF2-40B4-BE49-F238E27FC236}">
                <a16:creationId xmlns:a16="http://schemas.microsoft.com/office/drawing/2014/main" id="{337ADD99-52A2-4A49-7552-8B290A1FF5E4}"/>
              </a:ext>
            </a:extLst>
          </p:cNvPr>
          <p:cNvSpPr>
            <a:spLocks noGrp="1"/>
          </p:cNvSpPr>
          <p:nvPr>
            <p:ph type="sldNum" sz="quarter" idx="12"/>
          </p:nvPr>
        </p:nvSpPr>
        <p:spPr/>
        <p:txBody>
          <a:bodyPr/>
          <a:lstStyle/>
          <a:p>
            <a:fld id="{ADE361C3-C043-4A6E-BDCE-8DA1E7D90A3B}" type="slidenum">
              <a:rPr lang="zh-CN" altLang="en-US" smtClean="0"/>
              <a:pPr/>
              <a:t>21</a:t>
            </a:fld>
            <a:endParaRPr lang="zh-CN" altLang="en-US" dirty="0"/>
          </a:p>
        </p:txBody>
      </p:sp>
      <p:grpSp>
        <p:nvGrpSpPr>
          <p:cNvPr id="36" name="组合 35">
            <a:extLst>
              <a:ext uri="{FF2B5EF4-FFF2-40B4-BE49-F238E27FC236}">
                <a16:creationId xmlns:a16="http://schemas.microsoft.com/office/drawing/2014/main" id="{C137C750-BE19-63F9-2D22-981DEED7A67D}"/>
              </a:ext>
            </a:extLst>
          </p:cNvPr>
          <p:cNvGrpSpPr/>
          <p:nvPr/>
        </p:nvGrpSpPr>
        <p:grpSpPr>
          <a:xfrm>
            <a:off x="1685910" y="3937620"/>
            <a:ext cx="5180476" cy="1282611"/>
            <a:chOff x="1685910" y="3999156"/>
            <a:chExt cx="5180476" cy="1282611"/>
          </a:xfrm>
        </p:grpSpPr>
        <p:grpSp>
          <p:nvGrpSpPr>
            <p:cNvPr id="28" name="组合 27">
              <a:extLst>
                <a:ext uri="{FF2B5EF4-FFF2-40B4-BE49-F238E27FC236}">
                  <a16:creationId xmlns:a16="http://schemas.microsoft.com/office/drawing/2014/main" id="{3B422648-AAB4-1BFB-2BA3-D0881E1C1012}"/>
                </a:ext>
              </a:extLst>
            </p:cNvPr>
            <p:cNvGrpSpPr/>
            <p:nvPr/>
          </p:nvGrpSpPr>
          <p:grpSpPr>
            <a:xfrm>
              <a:off x="1685910" y="3999156"/>
              <a:ext cx="5180476" cy="1199515"/>
              <a:chOff x="188293" y="3617798"/>
              <a:chExt cx="5180476" cy="1199515"/>
            </a:xfrm>
          </p:grpSpPr>
          <p:pic>
            <p:nvPicPr>
              <p:cNvPr id="5" name="图片 4">
                <a:extLst>
                  <a:ext uri="{FF2B5EF4-FFF2-40B4-BE49-F238E27FC236}">
                    <a16:creationId xmlns:a16="http://schemas.microsoft.com/office/drawing/2014/main" id="{5ED47528-2ECD-7D75-284D-056C455463A2}"/>
                  </a:ext>
                </a:extLst>
              </p:cNvPr>
              <p:cNvPicPr>
                <a:picLocks noChangeAspect="1"/>
              </p:cNvPicPr>
              <p:nvPr/>
            </p:nvPicPr>
            <p:blipFill>
              <a:blip r:embed="rId2"/>
              <a:stretch>
                <a:fillRect/>
              </a:stretch>
            </p:blipFill>
            <p:spPr>
              <a:xfrm>
                <a:off x="2437420" y="4052811"/>
                <a:ext cx="864096" cy="342378"/>
              </a:xfrm>
              <a:prstGeom prst="rect">
                <a:avLst/>
              </a:prstGeom>
            </p:spPr>
          </p:pic>
          <p:pic>
            <p:nvPicPr>
              <p:cNvPr id="7" name="图片 6" descr="图片包含 文本&#10;&#10;描述已自动生成">
                <a:extLst>
                  <a:ext uri="{FF2B5EF4-FFF2-40B4-BE49-F238E27FC236}">
                    <a16:creationId xmlns:a16="http://schemas.microsoft.com/office/drawing/2014/main" id="{CD3027A6-1E51-0DA0-2D23-B2086B1F9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1475" y="4059562"/>
                <a:ext cx="864505" cy="342378"/>
              </a:xfrm>
              <a:prstGeom prst="rect">
                <a:avLst/>
              </a:prstGeom>
            </p:spPr>
          </p:pic>
          <p:sp>
            <p:nvSpPr>
              <p:cNvPr id="11" name="文本框 10">
                <a:extLst>
                  <a:ext uri="{FF2B5EF4-FFF2-40B4-BE49-F238E27FC236}">
                    <a16:creationId xmlns:a16="http://schemas.microsoft.com/office/drawing/2014/main" id="{65378DC6-766C-1933-6AE3-7754D1EDD3D8}"/>
                  </a:ext>
                </a:extLst>
              </p:cNvPr>
              <p:cNvSpPr txBox="1"/>
              <p:nvPr/>
            </p:nvSpPr>
            <p:spPr>
              <a:xfrm>
                <a:off x="878904" y="3649588"/>
                <a:ext cx="1466509" cy="369332"/>
              </a:xfrm>
              <a:prstGeom prst="rect">
                <a:avLst/>
              </a:prstGeom>
              <a:noFill/>
            </p:spPr>
            <p:txBody>
              <a:bodyPr wrap="square">
                <a:spAutoFit/>
              </a:bodyPr>
              <a:lstStyle/>
              <a:p>
                <a:r>
                  <a:rPr kumimoji="1" lang="en-US" altLang="zh-CN" b="1" dirty="0"/>
                  <a:t>Clock cycle </a:t>
                </a:r>
                <a:endParaRPr lang="zh-CN" altLang="en-US" b="1" dirty="0"/>
              </a:p>
            </p:txBody>
          </p:sp>
          <p:sp>
            <p:nvSpPr>
              <p:cNvPr id="13" name="文本框 12">
                <a:extLst>
                  <a:ext uri="{FF2B5EF4-FFF2-40B4-BE49-F238E27FC236}">
                    <a16:creationId xmlns:a16="http://schemas.microsoft.com/office/drawing/2014/main" id="{E7A885EB-E9C0-E6AC-7F95-CFE08B054C45}"/>
                  </a:ext>
                </a:extLst>
              </p:cNvPr>
              <p:cNvSpPr txBox="1"/>
              <p:nvPr/>
            </p:nvSpPr>
            <p:spPr>
              <a:xfrm>
                <a:off x="188294" y="4005218"/>
                <a:ext cx="2415971" cy="369332"/>
              </a:xfrm>
              <a:prstGeom prst="rect">
                <a:avLst/>
              </a:prstGeom>
              <a:noFill/>
            </p:spPr>
            <p:txBody>
              <a:bodyPr wrap="square">
                <a:spAutoFit/>
              </a:bodyPr>
              <a:lstStyle/>
              <a:p>
                <a:r>
                  <a:rPr kumimoji="1" lang="en-US" altLang="zh-CN" dirty="0"/>
                  <a:t>Instruction: a[0] += 1</a:t>
                </a:r>
                <a:endParaRPr lang="zh-CN" altLang="en-US" dirty="0"/>
              </a:p>
            </p:txBody>
          </p:sp>
          <p:sp>
            <p:nvSpPr>
              <p:cNvPr id="14" name="文本框 13">
                <a:extLst>
                  <a:ext uri="{FF2B5EF4-FFF2-40B4-BE49-F238E27FC236}">
                    <a16:creationId xmlns:a16="http://schemas.microsoft.com/office/drawing/2014/main" id="{96738053-93E1-8D9F-9683-9FB81F7C9D3A}"/>
                  </a:ext>
                </a:extLst>
              </p:cNvPr>
              <p:cNvSpPr txBox="1"/>
              <p:nvPr/>
            </p:nvSpPr>
            <p:spPr>
              <a:xfrm>
                <a:off x="2745451" y="3643575"/>
                <a:ext cx="458397" cy="369332"/>
              </a:xfrm>
              <a:prstGeom prst="rect">
                <a:avLst/>
              </a:prstGeom>
              <a:noFill/>
            </p:spPr>
            <p:txBody>
              <a:bodyPr wrap="square">
                <a:spAutoFit/>
              </a:bodyPr>
              <a:lstStyle/>
              <a:p>
                <a:r>
                  <a:rPr kumimoji="1" lang="en-US" altLang="zh-CN" b="1" dirty="0"/>
                  <a:t>1</a:t>
                </a:r>
                <a:endParaRPr lang="zh-CN" altLang="en-US" b="1" dirty="0"/>
              </a:p>
            </p:txBody>
          </p:sp>
          <p:sp>
            <p:nvSpPr>
              <p:cNvPr id="15" name="文本框 14">
                <a:extLst>
                  <a:ext uri="{FF2B5EF4-FFF2-40B4-BE49-F238E27FC236}">
                    <a16:creationId xmlns:a16="http://schemas.microsoft.com/office/drawing/2014/main" id="{049AB393-C519-FC6F-1B87-F42BA5420E5D}"/>
                  </a:ext>
                </a:extLst>
              </p:cNvPr>
              <p:cNvSpPr txBox="1"/>
              <p:nvPr/>
            </p:nvSpPr>
            <p:spPr>
              <a:xfrm>
                <a:off x="3660866" y="3623961"/>
                <a:ext cx="458397" cy="369332"/>
              </a:xfrm>
              <a:prstGeom prst="rect">
                <a:avLst/>
              </a:prstGeom>
              <a:noFill/>
            </p:spPr>
            <p:txBody>
              <a:bodyPr wrap="square">
                <a:spAutoFit/>
              </a:bodyPr>
              <a:lstStyle/>
              <a:p>
                <a:r>
                  <a:rPr kumimoji="1" lang="en-US" altLang="zh-CN" b="1" dirty="0"/>
                  <a:t>2</a:t>
                </a:r>
                <a:endParaRPr lang="zh-CN" altLang="en-US" b="1" dirty="0"/>
              </a:p>
            </p:txBody>
          </p:sp>
          <p:sp>
            <p:nvSpPr>
              <p:cNvPr id="16" name="文本框 15">
                <a:extLst>
                  <a:ext uri="{FF2B5EF4-FFF2-40B4-BE49-F238E27FC236}">
                    <a16:creationId xmlns:a16="http://schemas.microsoft.com/office/drawing/2014/main" id="{37D4DCAE-9969-DD4F-491B-0BF3B15DEEA9}"/>
                  </a:ext>
                </a:extLst>
              </p:cNvPr>
              <p:cNvSpPr txBox="1"/>
              <p:nvPr/>
            </p:nvSpPr>
            <p:spPr>
              <a:xfrm>
                <a:off x="4635227" y="3617798"/>
                <a:ext cx="458397" cy="369332"/>
              </a:xfrm>
              <a:prstGeom prst="rect">
                <a:avLst/>
              </a:prstGeom>
              <a:noFill/>
            </p:spPr>
            <p:txBody>
              <a:bodyPr wrap="square">
                <a:spAutoFit/>
              </a:bodyPr>
              <a:lstStyle/>
              <a:p>
                <a:r>
                  <a:rPr kumimoji="1" lang="en-US" altLang="zh-CN" b="1" dirty="0"/>
                  <a:t>3</a:t>
                </a:r>
                <a:endParaRPr lang="zh-CN" altLang="en-US" b="1" dirty="0"/>
              </a:p>
            </p:txBody>
          </p:sp>
          <p:sp>
            <p:nvSpPr>
              <p:cNvPr id="18" name="文本框 17">
                <a:extLst>
                  <a:ext uri="{FF2B5EF4-FFF2-40B4-BE49-F238E27FC236}">
                    <a16:creationId xmlns:a16="http://schemas.microsoft.com/office/drawing/2014/main" id="{D74CE7FB-E563-50C8-CCD0-A244581E9BC1}"/>
                  </a:ext>
                </a:extLst>
              </p:cNvPr>
              <p:cNvSpPr txBox="1"/>
              <p:nvPr/>
            </p:nvSpPr>
            <p:spPr>
              <a:xfrm>
                <a:off x="188293" y="4447981"/>
                <a:ext cx="2415971" cy="369332"/>
              </a:xfrm>
              <a:prstGeom prst="rect">
                <a:avLst/>
              </a:prstGeom>
              <a:noFill/>
            </p:spPr>
            <p:txBody>
              <a:bodyPr wrap="square">
                <a:spAutoFit/>
              </a:bodyPr>
              <a:lstStyle/>
              <a:p>
                <a:r>
                  <a:rPr kumimoji="1" lang="en-US" altLang="zh-CN" dirty="0"/>
                  <a:t>Instruction: a[1] += 1</a:t>
                </a:r>
                <a:endParaRPr lang="zh-CN" altLang="en-US" dirty="0"/>
              </a:p>
            </p:txBody>
          </p:sp>
          <p:cxnSp>
            <p:nvCxnSpPr>
              <p:cNvPr id="22" name="直线连接符 21">
                <a:extLst>
                  <a:ext uri="{FF2B5EF4-FFF2-40B4-BE49-F238E27FC236}">
                    <a16:creationId xmlns:a16="http://schemas.microsoft.com/office/drawing/2014/main" id="{42B5A7B0-11DE-6A73-327B-7819BA3B8264}"/>
                  </a:ext>
                </a:extLst>
              </p:cNvPr>
              <p:cNvCxnSpPr>
                <a:cxnSpLocks/>
              </p:cNvCxnSpPr>
              <p:nvPr/>
            </p:nvCxnSpPr>
            <p:spPr>
              <a:xfrm>
                <a:off x="2411760" y="3653637"/>
                <a:ext cx="0" cy="116367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84E1D328-29EA-6EB8-D7F3-4B52EB3919A6}"/>
                  </a:ext>
                </a:extLst>
              </p:cNvPr>
              <p:cNvCxnSpPr>
                <a:cxnSpLocks/>
              </p:cNvCxnSpPr>
              <p:nvPr/>
            </p:nvCxnSpPr>
            <p:spPr>
              <a:xfrm>
                <a:off x="302840" y="4000018"/>
                <a:ext cx="506592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0515F9E5-6B51-FD9A-6D01-96AD18261076}"/>
                  </a:ext>
                </a:extLst>
              </p:cNvPr>
              <p:cNvCxnSpPr>
                <a:cxnSpLocks/>
              </p:cNvCxnSpPr>
              <p:nvPr/>
            </p:nvCxnSpPr>
            <p:spPr>
              <a:xfrm>
                <a:off x="3327176" y="3623961"/>
                <a:ext cx="0" cy="119335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cxnSp>
          <p:nvCxnSpPr>
            <p:cNvPr id="32" name="直线连接符 31">
              <a:extLst>
                <a:ext uri="{FF2B5EF4-FFF2-40B4-BE49-F238E27FC236}">
                  <a16:creationId xmlns:a16="http://schemas.microsoft.com/office/drawing/2014/main" id="{0B09F83C-C215-5773-02FD-D3D9E5553E38}"/>
                </a:ext>
              </a:extLst>
            </p:cNvPr>
            <p:cNvCxnSpPr>
              <a:cxnSpLocks/>
            </p:cNvCxnSpPr>
            <p:nvPr/>
          </p:nvCxnSpPr>
          <p:spPr>
            <a:xfrm>
              <a:off x="5786466" y="4005319"/>
              <a:ext cx="0" cy="119335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661B2448-6115-C15A-3910-412AA6A1A724}"/>
                </a:ext>
              </a:extLst>
            </p:cNvPr>
            <p:cNvPicPr>
              <a:picLocks noChangeAspect="1"/>
            </p:cNvPicPr>
            <p:nvPr/>
          </p:nvPicPr>
          <p:blipFill>
            <a:blip r:embed="rId2"/>
            <a:stretch>
              <a:fillRect/>
            </a:stretch>
          </p:blipFill>
          <p:spPr>
            <a:xfrm>
              <a:off x="4884259" y="4939389"/>
              <a:ext cx="864096" cy="342378"/>
            </a:xfrm>
            <a:prstGeom prst="rect">
              <a:avLst/>
            </a:prstGeom>
          </p:spPr>
        </p:pic>
        <p:sp>
          <p:nvSpPr>
            <p:cNvPr id="34" name="文本框 33">
              <a:extLst>
                <a:ext uri="{FF2B5EF4-FFF2-40B4-BE49-F238E27FC236}">
                  <a16:creationId xmlns:a16="http://schemas.microsoft.com/office/drawing/2014/main" id="{6647245E-15EC-62FC-3909-BEB30F910217}"/>
                </a:ext>
              </a:extLst>
            </p:cNvPr>
            <p:cNvSpPr txBox="1"/>
            <p:nvPr/>
          </p:nvSpPr>
          <p:spPr>
            <a:xfrm>
              <a:off x="6064358" y="4406277"/>
              <a:ext cx="458397" cy="369332"/>
            </a:xfrm>
            <a:prstGeom prst="rect">
              <a:avLst/>
            </a:prstGeom>
            <a:noFill/>
          </p:spPr>
          <p:txBody>
            <a:bodyPr wrap="square">
              <a:spAutoFit/>
            </a:bodyPr>
            <a:lstStyle/>
            <a:p>
              <a:r>
                <a:rPr kumimoji="1" lang="en-US" altLang="zh-CN" b="1" dirty="0"/>
                <a:t>…</a:t>
              </a:r>
              <a:endParaRPr lang="zh-CN" altLang="en-US" b="1" dirty="0"/>
            </a:p>
          </p:txBody>
        </p:sp>
        <p:sp>
          <p:nvSpPr>
            <p:cNvPr id="35" name="文本框 34">
              <a:extLst>
                <a:ext uri="{FF2B5EF4-FFF2-40B4-BE49-F238E27FC236}">
                  <a16:creationId xmlns:a16="http://schemas.microsoft.com/office/drawing/2014/main" id="{D581F373-730E-7CC9-E1DF-290E4D670ED9}"/>
                </a:ext>
              </a:extLst>
            </p:cNvPr>
            <p:cNvSpPr txBox="1"/>
            <p:nvPr/>
          </p:nvSpPr>
          <p:spPr>
            <a:xfrm>
              <a:off x="6055399" y="4856491"/>
              <a:ext cx="458397" cy="369332"/>
            </a:xfrm>
            <a:prstGeom prst="rect">
              <a:avLst/>
            </a:prstGeom>
            <a:noFill/>
          </p:spPr>
          <p:txBody>
            <a:bodyPr wrap="square">
              <a:spAutoFit/>
            </a:bodyPr>
            <a:lstStyle/>
            <a:p>
              <a:r>
                <a:rPr kumimoji="1" lang="en-US" altLang="zh-CN" b="1" dirty="0"/>
                <a:t>…</a:t>
              </a:r>
              <a:endParaRPr lang="zh-CN" altLang="en-US" b="1" dirty="0"/>
            </a:p>
          </p:txBody>
        </p:sp>
      </p:grpSp>
    </p:spTree>
    <p:extLst>
      <p:ext uri="{BB962C8B-B14F-4D97-AF65-F5344CB8AC3E}">
        <p14:creationId xmlns:p14="http://schemas.microsoft.com/office/powerpoint/2010/main" val="1162456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00B6B-9506-F57A-D780-4917BE57E91E}"/>
              </a:ext>
            </a:extLst>
          </p:cNvPr>
          <p:cNvSpPr>
            <a:spLocks noGrp="1"/>
          </p:cNvSpPr>
          <p:nvPr>
            <p:ph type="title"/>
          </p:nvPr>
        </p:nvSpPr>
        <p:spPr/>
        <p:txBody>
          <a:bodyPr/>
          <a:lstStyle/>
          <a:p>
            <a:r>
              <a:rPr kumimoji="1" lang="en-US" altLang="zh-CN" dirty="0"/>
              <a:t>The single-core machine also have parallelism  </a:t>
            </a:r>
            <a:endParaRPr kumimoji="1" lang="zh-CN" altLang="en-US" dirty="0"/>
          </a:p>
        </p:txBody>
      </p:sp>
      <p:sp>
        <p:nvSpPr>
          <p:cNvPr id="3" name="内容占位符 2">
            <a:extLst>
              <a:ext uri="{FF2B5EF4-FFF2-40B4-BE49-F238E27FC236}">
                <a16:creationId xmlns:a16="http://schemas.microsoft.com/office/drawing/2014/main" id="{7A52FC46-B3CE-19FB-C163-7A4278431343}"/>
              </a:ext>
            </a:extLst>
          </p:cNvPr>
          <p:cNvSpPr>
            <a:spLocks noGrp="1"/>
          </p:cNvSpPr>
          <p:nvPr>
            <p:ph idx="1"/>
          </p:nvPr>
        </p:nvSpPr>
        <p:spPr/>
        <p:txBody>
          <a:bodyPr/>
          <a:lstStyle/>
          <a:p>
            <a:r>
              <a:rPr kumimoji="1" lang="en-US" altLang="zh-CN" dirty="0"/>
              <a:t>Parallelism methods </a:t>
            </a:r>
          </a:p>
          <a:p>
            <a:pPr lvl="1"/>
            <a:r>
              <a:rPr kumimoji="1" lang="en-US" altLang="zh-CN" dirty="0"/>
              <a:t>Pipeline</a:t>
            </a:r>
          </a:p>
          <a:p>
            <a:pPr lvl="1"/>
            <a:r>
              <a:rPr kumimoji="1" lang="en-US" altLang="zh-CN" dirty="0"/>
              <a:t>Instruction-level parallelism (</a:t>
            </a:r>
            <a:r>
              <a:rPr kumimoji="1" lang="en-US" altLang="zh-CN" dirty="0" err="1"/>
              <a:t>a.k.a</a:t>
            </a:r>
            <a:r>
              <a:rPr kumimoji="1" lang="en-US" altLang="zh-CN" dirty="0"/>
              <a:t>, super scalar) </a:t>
            </a:r>
          </a:p>
          <a:p>
            <a:r>
              <a:rPr kumimoji="1" lang="en-US" altLang="zh-CN" dirty="0"/>
              <a:t>How does it scale? </a:t>
            </a:r>
          </a:p>
          <a:p>
            <a:pPr lvl="1"/>
            <a:r>
              <a:rPr kumimoji="1" lang="en" altLang="zh-CN" dirty="0"/>
              <a:t>More efficient </a:t>
            </a:r>
            <a:r>
              <a:rPr kumimoji="1" lang="en-US" altLang="zh-CN" dirty="0"/>
              <a:t>pipeline design &amp; implementation, e.g., reduce bubble stall </a:t>
            </a:r>
            <a:r>
              <a:rPr kumimoji="1" lang="en" altLang="zh-CN" dirty="0"/>
              <a:t> </a:t>
            </a:r>
          </a:p>
          <a:p>
            <a:pPr lvl="1"/>
            <a:r>
              <a:rPr kumimoji="1" lang="en-US" altLang="zh-CN" dirty="0"/>
              <a:t>Fast clock rate, e.g., 10 MHz -&gt; 3G Hz </a:t>
            </a:r>
            <a:endParaRPr kumimoji="1" lang="en" altLang="zh-CN" dirty="0"/>
          </a:p>
          <a:p>
            <a:pPr lvl="1"/>
            <a:r>
              <a:rPr kumimoji="1" lang="en" altLang="zh-CN" dirty="0"/>
              <a:t>Exploiting wider instruction-level parallelism (ILP), e.g., issue 4 instructions / cycle</a:t>
            </a:r>
          </a:p>
          <a:p>
            <a:pPr indent="-285750"/>
            <a:r>
              <a:rPr kumimoji="1" lang="en-US" altLang="zh-CN" dirty="0"/>
              <a:t>Optimal result: 12G Flops/sec</a:t>
            </a:r>
            <a:endParaRPr kumimoji="1" lang="zh-CN" altLang="en-US" dirty="0"/>
          </a:p>
        </p:txBody>
      </p:sp>
      <p:sp>
        <p:nvSpPr>
          <p:cNvPr id="4" name="灯片编号占位符 3">
            <a:extLst>
              <a:ext uri="{FF2B5EF4-FFF2-40B4-BE49-F238E27FC236}">
                <a16:creationId xmlns:a16="http://schemas.microsoft.com/office/drawing/2014/main" id="{38F21B10-6474-9725-AF28-3021AA440647}"/>
              </a:ext>
            </a:extLst>
          </p:cNvPr>
          <p:cNvSpPr>
            <a:spLocks noGrp="1"/>
          </p:cNvSpPr>
          <p:nvPr>
            <p:ph type="sldNum" sz="quarter" idx="12"/>
          </p:nvPr>
        </p:nvSpPr>
        <p:spPr/>
        <p:txBody>
          <a:bodyPr/>
          <a:lstStyle/>
          <a:p>
            <a:fld id="{ADE361C3-C043-4A6E-BDCE-8DA1E7D90A3B}" type="slidenum">
              <a:rPr lang="zh-CN" altLang="en-US" smtClean="0"/>
              <a:pPr/>
              <a:t>22</a:t>
            </a:fld>
            <a:endParaRPr lang="zh-CN" altLang="en-US" dirty="0"/>
          </a:p>
        </p:txBody>
      </p:sp>
    </p:spTree>
    <p:extLst>
      <p:ext uri="{BB962C8B-B14F-4D97-AF65-F5344CB8AC3E}">
        <p14:creationId xmlns:p14="http://schemas.microsoft.com/office/powerpoint/2010/main" val="1368942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05350B-3EBA-8196-A553-969922591186}"/>
              </a:ext>
            </a:extLst>
          </p:cNvPr>
          <p:cNvSpPr>
            <a:spLocks noGrp="1"/>
          </p:cNvSpPr>
          <p:nvPr>
            <p:ph type="title"/>
          </p:nvPr>
        </p:nvSpPr>
        <p:spPr>
          <a:xfrm>
            <a:off x="302840" y="228866"/>
            <a:ext cx="8661648" cy="900442"/>
          </a:xfrm>
        </p:spPr>
        <p:txBody>
          <a:bodyPr/>
          <a:lstStyle/>
          <a:p>
            <a:r>
              <a:rPr kumimoji="1" lang="en-US" altLang="zh-CN" dirty="0"/>
              <a:t>The pre-Moore law Era: single-core processor scales well</a:t>
            </a:r>
            <a:endParaRPr kumimoji="1" lang="zh-CN" altLang="en-US" dirty="0"/>
          </a:p>
        </p:txBody>
      </p:sp>
      <p:pic>
        <p:nvPicPr>
          <p:cNvPr id="6" name="内容占位符 5" descr="图表, 散点图&#10;&#10;描述已自动生成">
            <a:extLst>
              <a:ext uri="{FF2B5EF4-FFF2-40B4-BE49-F238E27FC236}">
                <a16:creationId xmlns:a16="http://schemas.microsoft.com/office/drawing/2014/main" id="{DEA91496-00F5-D68A-0782-1E91B8FC53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584" y="1993746"/>
            <a:ext cx="6984776" cy="3492388"/>
          </a:xfrm>
        </p:spPr>
      </p:pic>
      <p:sp>
        <p:nvSpPr>
          <p:cNvPr id="4" name="灯片编号占位符 3">
            <a:extLst>
              <a:ext uri="{FF2B5EF4-FFF2-40B4-BE49-F238E27FC236}">
                <a16:creationId xmlns:a16="http://schemas.microsoft.com/office/drawing/2014/main" id="{FC997A42-2CE3-6247-C390-CDE0BED381C5}"/>
              </a:ext>
            </a:extLst>
          </p:cNvPr>
          <p:cNvSpPr>
            <a:spLocks noGrp="1"/>
          </p:cNvSpPr>
          <p:nvPr>
            <p:ph type="sldNum" sz="quarter" idx="12"/>
          </p:nvPr>
        </p:nvSpPr>
        <p:spPr/>
        <p:txBody>
          <a:bodyPr/>
          <a:lstStyle/>
          <a:p>
            <a:fld id="{ADE361C3-C043-4A6E-BDCE-8DA1E7D90A3B}" type="slidenum">
              <a:rPr lang="zh-CN" altLang="en-US" smtClean="0"/>
              <a:pPr/>
              <a:t>23</a:t>
            </a:fld>
            <a:endParaRPr lang="zh-CN" altLang="en-US" dirty="0"/>
          </a:p>
        </p:txBody>
      </p:sp>
      <p:sp>
        <p:nvSpPr>
          <p:cNvPr id="7" name="内容占位符 2">
            <a:extLst>
              <a:ext uri="{FF2B5EF4-FFF2-40B4-BE49-F238E27FC236}">
                <a16:creationId xmlns:a16="http://schemas.microsoft.com/office/drawing/2014/main" id="{F12070B8-D5B8-8C4F-1C99-9D785F15C72D}"/>
              </a:ext>
            </a:extLst>
          </p:cNvPr>
          <p:cNvSpPr txBox="1">
            <a:spLocks/>
          </p:cNvSpPr>
          <p:nvPr/>
        </p:nvSpPr>
        <p:spPr>
          <a:xfrm>
            <a:off x="302840" y="1129308"/>
            <a:ext cx="8229600" cy="3771636"/>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dirty="0"/>
              <a:t>Single-core processor is growing exponentially faster </a:t>
            </a:r>
          </a:p>
          <a:p>
            <a:endParaRPr kumimoji="1" lang="zh-CN" altLang="en-US" dirty="0"/>
          </a:p>
        </p:txBody>
      </p:sp>
    </p:spTree>
    <p:extLst>
      <p:ext uri="{BB962C8B-B14F-4D97-AF65-F5344CB8AC3E}">
        <p14:creationId xmlns:p14="http://schemas.microsoft.com/office/powerpoint/2010/main" val="3442916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4B831A-1EF4-25F2-C060-983B2AC3D0F4}"/>
              </a:ext>
            </a:extLst>
          </p:cNvPr>
          <p:cNvSpPr>
            <a:spLocks noGrp="1"/>
          </p:cNvSpPr>
          <p:nvPr>
            <p:ph type="title"/>
          </p:nvPr>
        </p:nvSpPr>
        <p:spPr/>
        <p:txBody>
          <a:bodyPr/>
          <a:lstStyle/>
          <a:p>
            <a:r>
              <a:rPr kumimoji="1" lang="en-US" altLang="zh-CN" dirty="0"/>
              <a:t>The single-core scale trend stalls quite a long time</a:t>
            </a:r>
            <a:endParaRPr kumimoji="1" lang="zh-CN" altLang="en-US" dirty="0"/>
          </a:p>
        </p:txBody>
      </p:sp>
      <p:pic>
        <p:nvPicPr>
          <p:cNvPr id="6" name="内容占位符 5" descr="文本&#10;&#10;描述已自动生成">
            <a:extLst>
              <a:ext uri="{FF2B5EF4-FFF2-40B4-BE49-F238E27FC236}">
                <a16:creationId xmlns:a16="http://schemas.microsoft.com/office/drawing/2014/main" id="{E376ED2F-3D7E-A7D2-0A89-8F14FFFB2D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7624" y="1541324"/>
            <a:ext cx="6141368" cy="1148634"/>
          </a:xfrm>
        </p:spPr>
      </p:pic>
      <p:sp>
        <p:nvSpPr>
          <p:cNvPr id="4" name="灯片编号占位符 3">
            <a:extLst>
              <a:ext uri="{FF2B5EF4-FFF2-40B4-BE49-F238E27FC236}">
                <a16:creationId xmlns:a16="http://schemas.microsoft.com/office/drawing/2014/main" id="{BC564ECF-A159-582D-7CCC-528B8ABE4760}"/>
              </a:ext>
            </a:extLst>
          </p:cNvPr>
          <p:cNvSpPr>
            <a:spLocks noGrp="1"/>
          </p:cNvSpPr>
          <p:nvPr>
            <p:ph type="sldNum" sz="quarter" idx="12"/>
          </p:nvPr>
        </p:nvSpPr>
        <p:spPr/>
        <p:txBody>
          <a:bodyPr/>
          <a:lstStyle/>
          <a:p>
            <a:fld id="{ADE361C3-C043-4A6E-BDCE-8DA1E7D90A3B}" type="slidenum">
              <a:rPr lang="zh-CN" altLang="en-US" smtClean="0"/>
              <a:pPr/>
              <a:t>24</a:t>
            </a:fld>
            <a:endParaRPr lang="zh-CN" altLang="en-US" dirty="0"/>
          </a:p>
        </p:txBody>
      </p:sp>
      <p:pic>
        <p:nvPicPr>
          <p:cNvPr id="8" name="图片 7" descr="图形用户界面, 文本&#10;&#10;描述已自动生成">
            <a:extLst>
              <a:ext uri="{FF2B5EF4-FFF2-40B4-BE49-F238E27FC236}">
                <a16:creationId xmlns:a16="http://schemas.microsoft.com/office/drawing/2014/main" id="{542B9E57-485F-FE0A-B906-1C79B4CFC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893102"/>
            <a:ext cx="7772400" cy="1620582"/>
          </a:xfrm>
          <a:prstGeom prst="rect">
            <a:avLst/>
          </a:prstGeom>
        </p:spPr>
      </p:pic>
    </p:spTree>
    <p:extLst>
      <p:ext uri="{BB962C8B-B14F-4D97-AF65-F5344CB8AC3E}">
        <p14:creationId xmlns:p14="http://schemas.microsoft.com/office/powerpoint/2010/main" val="1626921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3B5C68-880E-6CA5-D31E-F0E39BD271BC}"/>
              </a:ext>
            </a:extLst>
          </p:cNvPr>
          <p:cNvSpPr>
            <a:spLocks noGrp="1"/>
          </p:cNvSpPr>
          <p:nvPr>
            <p:ph type="title"/>
          </p:nvPr>
        </p:nvSpPr>
        <p:spPr/>
        <p:txBody>
          <a:bodyPr/>
          <a:lstStyle/>
          <a:p>
            <a:r>
              <a:rPr kumimoji="1" lang="en" altLang="zh-CN" dirty="0"/>
              <a:t>ILP tapped out + end of frequency scaling </a:t>
            </a:r>
            <a:endParaRPr kumimoji="1" lang="zh-CN" altLang="en-US" dirty="0"/>
          </a:p>
        </p:txBody>
      </p:sp>
      <p:pic>
        <p:nvPicPr>
          <p:cNvPr id="6" name="内容占位符 5" descr="图表&#10;&#10;中度可信度描述已自动生成">
            <a:extLst>
              <a:ext uri="{FF2B5EF4-FFF2-40B4-BE49-F238E27FC236}">
                <a16:creationId xmlns:a16="http://schemas.microsoft.com/office/drawing/2014/main" id="{0B876327-51DF-0173-9580-5A77B7D5D5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7641" y="1130201"/>
            <a:ext cx="5599998" cy="3771900"/>
          </a:xfrm>
        </p:spPr>
      </p:pic>
      <p:sp>
        <p:nvSpPr>
          <p:cNvPr id="4" name="灯片编号占位符 3">
            <a:extLst>
              <a:ext uri="{FF2B5EF4-FFF2-40B4-BE49-F238E27FC236}">
                <a16:creationId xmlns:a16="http://schemas.microsoft.com/office/drawing/2014/main" id="{C0DA5AFD-7B06-1651-C309-5B2FACBA12A7}"/>
              </a:ext>
            </a:extLst>
          </p:cNvPr>
          <p:cNvSpPr>
            <a:spLocks noGrp="1"/>
          </p:cNvSpPr>
          <p:nvPr>
            <p:ph type="sldNum" sz="quarter" idx="12"/>
          </p:nvPr>
        </p:nvSpPr>
        <p:spPr/>
        <p:txBody>
          <a:bodyPr/>
          <a:lstStyle/>
          <a:p>
            <a:fld id="{ADE361C3-C043-4A6E-BDCE-8DA1E7D90A3B}" type="slidenum">
              <a:rPr lang="zh-CN" altLang="en-US" smtClean="0"/>
              <a:pPr/>
              <a:t>25</a:t>
            </a:fld>
            <a:endParaRPr lang="zh-CN" altLang="en-US" dirty="0"/>
          </a:p>
        </p:txBody>
      </p:sp>
      <p:sp>
        <p:nvSpPr>
          <p:cNvPr id="7" name="文本框 6">
            <a:extLst>
              <a:ext uri="{FF2B5EF4-FFF2-40B4-BE49-F238E27FC236}">
                <a16:creationId xmlns:a16="http://schemas.microsoft.com/office/drawing/2014/main" id="{EFE7B8B4-2533-6BE0-6F53-271D50E520B0}"/>
              </a:ext>
            </a:extLst>
          </p:cNvPr>
          <p:cNvSpPr txBox="1"/>
          <p:nvPr/>
        </p:nvSpPr>
        <p:spPr>
          <a:xfrm>
            <a:off x="0" y="5220258"/>
            <a:ext cx="7021602" cy="461665"/>
          </a:xfrm>
          <a:prstGeom prst="rect">
            <a:avLst/>
          </a:prstGeom>
          <a:noFill/>
        </p:spPr>
        <p:txBody>
          <a:bodyPr wrap="none" rtlCol="0">
            <a:spAutoFit/>
          </a:bodyPr>
          <a:lstStyle/>
          <a:p>
            <a:r>
              <a:rPr kumimoji="1" lang="en-US" altLang="zh-CN" sz="1200" dirty="0"/>
              <a:t>Source: The </a:t>
            </a:r>
            <a:r>
              <a:rPr kumimoji="1" lang="en-US" altLang="zh-CN" sz="2400" b="1" dirty="0">
                <a:solidFill>
                  <a:srgbClr val="FF0000"/>
                </a:solidFill>
              </a:rPr>
              <a:t>Free Lunch</a:t>
            </a:r>
            <a:r>
              <a:rPr kumimoji="1" lang="en-US" altLang="zh-CN" sz="1200" dirty="0"/>
              <a:t> Is Over: A Fundamental Turn Toward Concurrency in Software </a:t>
            </a:r>
          </a:p>
        </p:txBody>
      </p:sp>
    </p:spTree>
    <p:extLst>
      <p:ext uri="{BB962C8B-B14F-4D97-AF65-F5344CB8AC3E}">
        <p14:creationId xmlns:p14="http://schemas.microsoft.com/office/powerpoint/2010/main" val="3539039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74B86C-6B10-1C46-E5BF-903D23B4B8C6}"/>
              </a:ext>
            </a:extLst>
          </p:cNvPr>
          <p:cNvSpPr>
            <a:spLocks noGrp="1"/>
          </p:cNvSpPr>
          <p:nvPr>
            <p:ph type="title"/>
          </p:nvPr>
        </p:nvSpPr>
        <p:spPr/>
        <p:txBody>
          <a:bodyPr/>
          <a:lstStyle/>
          <a:p>
            <a:r>
              <a:rPr kumimoji="1" lang="en-US" altLang="zh-CN" dirty="0"/>
              <a:t>Speed up computation from a programmer</a:t>
            </a:r>
            <a:endParaRPr kumimoji="1" lang="zh-CN" altLang="en-US" dirty="0"/>
          </a:p>
        </p:txBody>
      </p:sp>
      <p:sp>
        <p:nvSpPr>
          <p:cNvPr id="3" name="内容占位符 2">
            <a:extLst>
              <a:ext uri="{FF2B5EF4-FFF2-40B4-BE49-F238E27FC236}">
                <a16:creationId xmlns:a16="http://schemas.microsoft.com/office/drawing/2014/main" id="{5D44541B-A8AB-8CC8-C69A-296D8334A854}"/>
              </a:ext>
            </a:extLst>
          </p:cNvPr>
          <p:cNvSpPr>
            <a:spLocks noGrp="1"/>
          </p:cNvSpPr>
          <p:nvPr>
            <p:ph idx="1"/>
          </p:nvPr>
        </p:nvSpPr>
        <p:spPr/>
        <p:txBody>
          <a:bodyPr/>
          <a:lstStyle/>
          <a:p>
            <a:r>
              <a:rPr kumimoji="1" lang="en-US" altLang="zh-CN" dirty="0"/>
              <a:t>Question </a:t>
            </a:r>
          </a:p>
          <a:p>
            <a:pPr lvl="1"/>
            <a:r>
              <a:rPr kumimoji="1" lang="en-US" altLang="zh-CN" dirty="0"/>
              <a:t>How to make your program run faster? </a:t>
            </a:r>
          </a:p>
          <a:p>
            <a:r>
              <a:rPr kumimoji="1" lang="en-US" altLang="zh-CN" dirty="0"/>
              <a:t>Before 2004: </a:t>
            </a:r>
          </a:p>
          <a:p>
            <a:pPr lvl="1"/>
            <a:r>
              <a:rPr kumimoji="1" lang="en-US" altLang="zh-CN" dirty="0"/>
              <a:t>Just wait 6 months and buy a new computer! </a:t>
            </a:r>
          </a:p>
          <a:p>
            <a:pPr lvl="1"/>
            <a:r>
              <a:rPr kumimoji="1" lang="en-US" altLang="zh-CN" dirty="0"/>
              <a:t>(Or, build a distributed system, but not really necessary, e.g., network is slow that time) </a:t>
            </a:r>
          </a:p>
          <a:p>
            <a:r>
              <a:rPr kumimoji="1" lang="en-US" altLang="zh-CN" dirty="0"/>
              <a:t>After 2004:</a:t>
            </a:r>
          </a:p>
          <a:p>
            <a:pPr lvl="1"/>
            <a:r>
              <a:rPr kumimoji="1" lang="en-US" altLang="zh-CN" dirty="0"/>
              <a:t>You need to write a parallel program, either on a multi-core machine or on a cluster of machines </a:t>
            </a:r>
            <a:endParaRPr kumimoji="1" lang="zh-CN" altLang="en-US" dirty="0"/>
          </a:p>
        </p:txBody>
      </p:sp>
      <p:sp>
        <p:nvSpPr>
          <p:cNvPr id="4" name="灯片编号占位符 3">
            <a:extLst>
              <a:ext uri="{FF2B5EF4-FFF2-40B4-BE49-F238E27FC236}">
                <a16:creationId xmlns:a16="http://schemas.microsoft.com/office/drawing/2014/main" id="{35EE99AF-EF19-252D-13BD-E502E1F050D7}"/>
              </a:ext>
            </a:extLst>
          </p:cNvPr>
          <p:cNvSpPr>
            <a:spLocks noGrp="1"/>
          </p:cNvSpPr>
          <p:nvPr>
            <p:ph type="sldNum" sz="quarter" idx="12"/>
          </p:nvPr>
        </p:nvSpPr>
        <p:spPr/>
        <p:txBody>
          <a:bodyPr/>
          <a:lstStyle/>
          <a:p>
            <a:fld id="{ADE361C3-C043-4A6E-BDCE-8DA1E7D90A3B}" type="slidenum">
              <a:rPr lang="zh-CN" altLang="en-US" smtClean="0"/>
              <a:pPr/>
              <a:t>26</a:t>
            </a:fld>
            <a:endParaRPr lang="zh-CN" altLang="en-US" dirty="0"/>
          </a:p>
        </p:txBody>
      </p:sp>
    </p:spTree>
    <p:extLst>
      <p:ext uri="{BB962C8B-B14F-4D97-AF65-F5344CB8AC3E}">
        <p14:creationId xmlns:p14="http://schemas.microsoft.com/office/powerpoint/2010/main" val="1171450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3C6A71-6A93-CF71-91D7-4AF7A99FC179}"/>
              </a:ext>
            </a:extLst>
          </p:cNvPr>
          <p:cNvSpPr>
            <a:spLocks noGrp="1"/>
          </p:cNvSpPr>
          <p:nvPr>
            <p:ph type="title"/>
          </p:nvPr>
        </p:nvSpPr>
        <p:spPr/>
        <p:txBody>
          <a:bodyPr/>
          <a:lstStyle/>
          <a:p>
            <a:r>
              <a:rPr kumimoji="1" lang="en-US" altLang="zh-CN" dirty="0"/>
              <a:t>How to scale after 2004? “Glue” multi cores together</a:t>
            </a:r>
            <a:endParaRPr kumimoji="1" lang="zh-CN" altLang="en-US" dirty="0"/>
          </a:p>
        </p:txBody>
      </p:sp>
      <p:sp>
        <p:nvSpPr>
          <p:cNvPr id="4" name="灯片编号占位符 3">
            <a:extLst>
              <a:ext uri="{FF2B5EF4-FFF2-40B4-BE49-F238E27FC236}">
                <a16:creationId xmlns:a16="http://schemas.microsoft.com/office/drawing/2014/main" id="{1AD7D5CE-601D-00CD-920E-EFCBAB0A7498}"/>
              </a:ext>
            </a:extLst>
          </p:cNvPr>
          <p:cNvSpPr>
            <a:spLocks noGrp="1"/>
          </p:cNvSpPr>
          <p:nvPr>
            <p:ph type="sldNum" sz="quarter" idx="12"/>
          </p:nvPr>
        </p:nvSpPr>
        <p:spPr/>
        <p:txBody>
          <a:bodyPr/>
          <a:lstStyle/>
          <a:p>
            <a:fld id="{ADE361C3-C043-4A6E-BDCE-8DA1E7D90A3B}" type="slidenum">
              <a:rPr lang="zh-CN" altLang="en-US" smtClean="0"/>
              <a:pPr/>
              <a:t>27</a:t>
            </a:fld>
            <a:endParaRPr lang="zh-CN" altLang="en-US" dirty="0"/>
          </a:p>
        </p:txBody>
      </p:sp>
      <p:pic>
        <p:nvPicPr>
          <p:cNvPr id="1026" name="Picture 2" descr="A17 Pro vs A16晶片比較：性能跑分、規格與圖形運算差異分析- 瘋先生">
            <a:extLst>
              <a:ext uri="{FF2B5EF4-FFF2-40B4-BE49-F238E27FC236}">
                <a16:creationId xmlns:a16="http://schemas.microsoft.com/office/drawing/2014/main" id="{C378C3F7-D32C-1B54-62F4-384E752B4F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156924"/>
            <a:ext cx="2576187" cy="158417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D03403FC-2495-731C-6004-7AD670D33A88}"/>
              </a:ext>
            </a:extLst>
          </p:cNvPr>
          <p:cNvSpPr txBox="1"/>
          <p:nvPr/>
        </p:nvSpPr>
        <p:spPr>
          <a:xfrm>
            <a:off x="971600" y="2827529"/>
            <a:ext cx="3024336" cy="646331"/>
          </a:xfrm>
          <a:prstGeom prst="rect">
            <a:avLst/>
          </a:prstGeom>
          <a:noFill/>
        </p:spPr>
        <p:txBody>
          <a:bodyPr wrap="square">
            <a:spAutoFit/>
          </a:bodyPr>
          <a:lstStyle/>
          <a:p>
            <a:r>
              <a:rPr kumimoji="1" lang="en-US" altLang="zh-CN" dirty="0"/>
              <a:t>2 high performance cores + 2 high efficiency cores </a:t>
            </a:r>
            <a:endParaRPr lang="zh-CN" altLang="en-US" dirty="0"/>
          </a:p>
        </p:txBody>
      </p:sp>
      <p:pic>
        <p:nvPicPr>
          <p:cNvPr id="8" name="图片 7" descr="银色的机器&#10;&#10;中度可信度描述已自动生成">
            <a:extLst>
              <a:ext uri="{FF2B5EF4-FFF2-40B4-BE49-F238E27FC236}">
                <a16:creationId xmlns:a16="http://schemas.microsoft.com/office/drawing/2014/main" id="{3ADCB1FC-50DD-3151-E050-8D32DA27C4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3731" y="1132836"/>
            <a:ext cx="1204972" cy="1694693"/>
          </a:xfrm>
          <a:prstGeom prst="rect">
            <a:avLst/>
          </a:prstGeom>
        </p:spPr>
      </p:pic>
      <p:pic>
        <p:nvPicPr>
          <p:cNvPr id="10" name="图片 9">
            <a:extLst>
              <a:ext uri="{FF2B5EF4-FFF2-40B4-BE49-F238E27FC236}">
                <a16:creationId xmlns:a16="http://schemas.microsoft.com/office/drawing/2014/main" id="{75DD7D69-242F-CA50-EA93-485A9BE96B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7822" y="1194228"/>
            <a:ext cx="1204972" cy="1212503"/>
          </a:xfrm>
          <a:prstGeom prst="rect">
            <a:avLst/>
          </a:prstGeom>
        </p:spPr>
      </p:pic>
      <p:pic>
        <p:nvPicPr>
          <p:cNvPr id="11" name="图片 10">
            <a:extLst>
              <a:ext uri="{FF2B5EF4-FFF2-40B4-BE49-F238E27FC236}">
                <a16:creationId xmlns:a16="http://schemas.microsoft.com/office/drawing/2014/main" id="{89CFF813-FC8F-CAA5-2085-C18CFA9FD01A}"/>
              </a:ext>
            </a:extLst>
          </p:cNvPr>
          <p:cNvPicPr>
            <a:picLocks noChangeAspect="1"/>
          </p:cNvPicPr>
          <p:nvPr/>
        </p:nvPicPr>
        <p:blipFill>
          <a:blip r:embed="rId6"/>
          <a:stretch>
            <a:fillRect/>
          </a:stretch>
        </p:blipFill>
        <p:spPr>
          <a:xfrm>
            <a:off x="5813043" y="913284"/>
            <a:ext cx="1782293" cy="1774389"/>
          </a:xfrm>
          <a:prstGeom prst="rect">
            <a:avLst/>
          </a:prstGeom>
        </p:spPr>
      </p:pic>
      <p:sp>
        <p:nvSpPr>
          <p:cNvPr id="12" name="文本框 11">
            <a:extLst>
              <a:ext uri="{FF2B5EF4-FFF2-40B4-BE49-F238E27FC236}">
                <a16:creationId xmlns:a16="http://schemas.microsoft.com/office/drawing/2014/main" id="{D595DBEC-8AEB-3511-1B6C-971E71ACDCF6}"/>
              </a:ext>
            </a:extLst>
          </p:cNvPr>
          <p:cNvSpPr txBox="1"/>
          <p:nvPr/>
        </p:nvSpPr>
        <p:spPr>
          <a:xfrm>
            <a:off x="4940083" y="2824638"/>
            <a:ext cx="2460380" cy="369332"/>
          </a:xfrm>
          <a:prstGeom prst="rect">
            <a:avLst/>
          </a:prstGeom>
          <a:noFill/>
        </p:spPr>
        <p:txBody>
          <a:bodyPr wrap="square">
            <a:spAutoFit/>
          </a:bodyPr>
          <a:lstStyle/>
          <a:p>
            <a:r>
              <a:rPr kumimoji="1" lang="en-US" altLang="zh-CN" dirty="0"/>
              <a:t>1 + 3 + 4 ARM cores</a:t>
            </a:r>
            <a:endParaRPr lang="zh-CN" altLang="en-US" dirty="0"/>
          </a:p>
        </p:txBody>
      </p:sp>
      <p:pic>
        <p:nvPicPr>
          <p:cNvPr id="14" name="图片 13">
            <a:extLst>
              <a:ext uri="{FF2B5EF4-FFF2-40B4-BE49-F238E27FC236}">
                <a16:creationId xmlns:a16="http://schemas.microsoft.com/office/drawing/2014/main" id="{6741A5D7-5D6C-E56A-E5B1-8CF34B0ABC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6063" y="1232311"/>
            <a:ext cx="1295015" cy="1495742"/>
          </a:xfrm>
          <a:prstGeom prst="rect">
            <a:avLst/>
          </a:prstGeom>
        </p:spPr>
      </p:pic>
      <p:pic>
        <p:nvPicPr>
          <p:cNvPr id="16" name="图片 15">
            <a:extLst>
              <a:ext uri="{FF2B5EF4-FFF2-40B4-BE49-F238E27FC236}">
                <a16:creationId xmlns:a16="http://schemas.microsoft.com/office/drawing/2014/main" id="{1B27E626-20D5-5210-1FCE-DBF24DEF6A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4773" y="3768270"/>
            <a:ext cx="1602178" cy="1579612"/>
          </a:xfrm>
          <a:prstGeom prst="rect">
            <a:avLst/>
          </a:prstGeom>
        </p:spPr>
      </p:pic>
      <p:pic>
        <p:nvPicPr>
          <p:cNvPr id="20" name="图片 19">
            <a:extLst>
              <a:ext uri="{FF2B5EF4-FFF2-40B4-BE49-F238E27FC236}">
                <a16:creationId xmlns:a16="http://schemas.microsoft.com/office/drawing/2014/main" id="{8E3484ED-9436-6409-D0E3-0ECFC43EA6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16951" y="3670874"/>
            <a:ext cx="1271406" cy="1760627"/>
          </a:xfrm>
          <a:prstGeom prst="rect">
            <a:avLst/>
          </a:prstGeom>
        </p:spPr>
      </p:pic>
      <p:sp>
        <p:nvSpPr>
          <p:cNvPr id="21" name="文本框 20">
            <a:extLst>
              <a:ext uri="{FF2B5EF4-FFF2-40B4-BE49-F238E27FC236}">
                <a16:creationId xmlns:a16="http://schemas.microsoft.com/office/drawing/2014/main" id="{3F425255-1F8D-458D-0268-1C3BD9F42378}"/>
              </a:ext>
            </a:extLst>
          </p:cNvPr>
          <p:cNvSpPr txBox="1"/>
          <p:nvPr/>
        </p:nvSpPr>
        <p:spPr>
          <a:xfrm>
            <a:off x="5695409" y="3965970"/>
            <a:ext cx="3245669" cy="923330"/>
          </a:xfrm>
          <a:prstGeom prst="rect">
            <a:avLst/>
          </a:prstGeom>
          <a:noFill/>
        </p:spPr>
        <p:txBody>
          <a:bodyPr wrap="square">
            <a:spAutoFit/>
          </a:bodyPr>
          <a:lstStyle/>
          <a:p>
            <a:r>
              <a:rPr kumimoji="1" lang="en-US" altLang="zh-CN" dirty="0"/>
              <a:t>64 high-performance cores on a modern datacenter server </a:t>
            </a:r>
          </a:p>
          <a:p>
            <a:r>
              <a:rPr kumimoji="1" lang="en-US" altLang="zh-CN" dirty="0"/>
              <a:t>at IPADS </a:t>
            </a:r>
            <a:r>
              <a:rPr kumimoji="1" lang="en-US" altLang="zh-CN" dirty="0">
                <a:sym typeface="Wingdings" pitchFamily="2" charset="2"/>
              </a:rPr>
              <a:t></a:t>
            </a:r>
            <a:endParaRPr lang="zh-CN" altLang="en-US" dirty="0"/>
          </a:p>
        </p:txBody>
      </p:sp>
      <p:pic>
        <p:nvPicPr>
          <p:cNvPr id="3" name="图片 2">
            <a:extLst>
              <a:ext uri="{FF2B5EF4-FFF2-40B4-BE49-F238E27FC236}">
                <a16:creationId xmlns:a16="http://schemas.microsoft.com/office/drawing/2014/main" id="{32E04C06-711E-9BC3-C27D-38748EECFF5C}"/>
              </a:ext>
            </a:extLst>
          </p:cNvPr>
          <p:cNvPicPr>
            <a:picLocks noChangeAspect="1"/>
          </p:cNvPicPr>
          <p:nvPr/>
        </p:nvPicPr>
        <p:blipFill>
          <a:blip r:embed="rId10"/>
          <a:stretch>
            <a:fillRect/>
          </a:stretch>
        </p:blipFill>
        <p:spPr>
          <a:xfrm>
            <a:off x="3850779" y="3405543"/>
            <a:ext cx="1561054" cy="2080591"/>
          </a:xfrm>
          <a:prstGeom prst="rect">
            <a:avLst/>
          </a:prstGeom>
        </p:spPr>
      </p:pic>
    </p:spTree>
    <p:extLst>
      <p:ext uri="{BB962C8B-B14F-4D97-AF65-F5344CB8AC3E}">
        <p14:creationId xmlns:p14="http://schemas.microsoft.com/office/powerpoint/2010/main" val="556023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B34D1F-6B6C-0EE0-417C-2E11A7D0901B}"/>
              </a:ext>
            </a:extLst>
          </p:cNvPr>
          <p:cNvSpPr>
            <a:spLocks noGrp="1"/>
          </p:cNvSpPr>
          <p:nvPr>
            <p:ph type="title"/>
          </p:nvPr>
        </p:nvSpPr>
        <p:spPr/>
        <p:txBody>
          <a:bodyPr/>
          <a:lstStyle/>
          <a:p>
            <a:r>
              <a:rPr kumimoji="1" lang="en-US" altLang="zh-CN" dirty="0"/>
              <a:t>Approach #1 of multi-core: add more physical cores </a:t>
            </a:r>
            <a:endParaRPr kumimoji="1" lang="zh-CN" altLang="en-US" dirty="0"/>
          </a:p>
        </p:txBody>
      </p:sp>
      <p:sp>
        <p:nvSpPr>
          <p:cNvPr id="3" name="内容占位符 2">
            <a:extLst>
              <a:ext uri="{FF2B5EF4-FFF2-40B4-BE49-F238E27FC236}">
                <a16:creationId xmlns:a16="http://schemas.microsoft.com/office/drawing/2014/main" id="{BD748F10-E59B-CA35-F472-DBA2B4B0FF5F}"/>
              </a:ext>
            </a:extLst>
          </p:cNvPr>
          <p:cNvSpPr>
            <a:spLocks noGrp="1"/>
          </p:cNvSpPr>
          <p:nvPr>
            <p:ph idx="1"/>
          </p:nvPr>
        </p:nvSpPr>
        <p:spPr>
          <a:xfrm>
            <a:off x="302840" y="4153644"/>
            <a:ext cx="8229600" cy="1143318"/>
          </a:xfrm>
        </p:spPr>
        <p:txBody>
          <a:bodyPr/>
          <a:lstStyle/>
          <a:p>
            <a:r>
              <a:rPr kumimoji="1" lang="en-US" altLang="zh-CN" dirty="0"/>
              <a:t>Add more cores to our system </a:t>
            </a:r>
          </a:p>
          <a:p>
            <a:pPr lvl="1"/>
            <a:r>
              <a:rPr kumimoji="1" lang="en-US" altLang="zh-CN" dirty="0"/>
              <a:t>Instead of increasing the power of fetch/decode or the entire pipeline, add multiple cores together on a simple chip </a:t>
            </a:r>
            <a:endParaRPr kumimoji="1" lang="zh-CN" altLang="en-US" dirty="0"/>
          </a:p>
        </p:txBody>
      </p:sp>
      <p:sp>
        <p:nvSpPr>
          <p:cNvPr id="4" name="灯片编号占位符 3">
            <a:extLst>
              <a:ext uri="{FF2B5EF4-FFF2-40B4-BE49-F238E27FC236}">
                <a16:creationId xmlns:a16="http://schemas.microsoft.com/office/drawing/2014/main" id="{12EE7AB8-AB92-9E6D-B486-795675B58BBE}"/>
              </a:ext>
            </a:extLst>
          </p:cNvPr>
          <p:cNvSpPr>
            <a:spLocks noGrp="1"/>
          </p:cNvSpPr>
          <p:nvPr>
            <p:ph type="sldNum" sz="quarter" idx="12"/>
          </p:nvPr>
        </p:nvSpPr>
        <p:spPr/>
        <p:txBody>
          <a:bodyPr/>
          <a:lstStyle/>
          <a:p>
            <a:fld id="{ADE361C3-C043-4A6E-BDCE-8DA1E7D90A3B}" type="slidenum">
              <a:rPr lang="zh-CN" altLang="en-US" smtClean="0"/>
              <a:pPr/>
              <a:t>28</a:t>
            </a:fld>
            <a:endParaRPr lang="zh-CN" altLang="en-US" dirty="0"/>
          </a:p>
        </p:txBody>
      </p:sp>
      <p:pic>
        <p:nvPicPr>
          <p:cNvPr id="5" name="图片 4">
            <a:extLst>
              <a:ext uri="{FF2B5EF4-FFF2-40B4-BE49-F238E27FC236}">
                <a16:creationId xmlns:a16="http://schemas.microsoft.com/office/drawing/2014/main" id="{6BFAA041-80F2-08DB-FB78-B584E80E5177}"/>
              </a:ext>
            </a:extLst>
          </p:cNvPr>
          <p:cNvPicPr>
            <a:picLocks noChangeAspect="1"/>
          </p:cNvPicPr>
          <p:nvPr/>
        </p:nvPicPr>
        <p:blipFill>
          <a:blip r:embed="rId2"/>
          <a:stretch>
            <a:fillRect/>
          </a:stretch>
        </p:blipFill>
        <p:spPr>
          <a:xfrm>
            <a:off x="1115616" y="913284"/>
            <a:ext cx="6478488" cy="2943487"/>
          </a:xfrm>
          <a:prstGeom prst="rect">
            <a:avLst/>
          </a:prstGeom>
        </p:spPr>
      </p:pic>
    </p:spTree>
    <p:extLst>
      <p:ext uri="{BB962C8B-B14F-4D97-AF65-F5344CB8AC3E}">
        <p14:creationId xmlns:p14="http://schemas.microsoft.com/office/powerpoint/2010/main" val="3306707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A59D3-2344-8477-D4DE-5512A2E1BA64}"/>
              </a:ext>
            </a:extLst>
          </p:cNvPr>
          <p:cNvSpPr>
            <a:spLocks noGrp="1"/>
          </p:cNvSpPr>
          <p:nvPr>
            <p:ph type="title"/>
          </p:nvPr>
        </p:nvSpPr>
        <p:spPr/>
        <p:txBody>
          <a:bodyPr/>
          <a:lstStyle/>
          <a:p>
            <a:r>
              <a:rPr kumimoji="1" lang="en-US" altLang="zh-CN" dirty="0"/>
              <a:t>Example program: a simple add program </a:t>
            </a:r>
            <a:endParaRPr kumimoji="1" lang="zh-CN" altLang="en-US" dirty="0"/>
          </a:p>
        </p:txBody>
      </p:sp>
      <p:sp>
        <p:nvSpPr>
          <p:cNvPr id="4" name="灯片编号占位符 3">
            <a:extLst>
              <a:ext uri="{FF2B5EF4-FFF2-40B4-BE49-F238E27FC236}">
                <a16:creationId xmlns:a16="http://schemas.microsoft.com/office/drawing/2014/main" id="{DA3B4E33-0FC9-3669-6B2C-D0F4552A780F}"/>
              </a:ext>
            </a:extLst>
          </p:cNvPr>
          <p:cNvSpPr>
            <a:spLocks noGrp="1"/>
          </p:cNvSpPr>
          <p:nvPr>
            <p:ph type="sldNum" sz="quarter" idx="12"/>
          </p:nvPr>
        </p:nvSpPr>
        <p:spPr/>
        <p:txBody>
          <a:bodyPr/>
          <a:lstStyle/>
          <a:p>
            <a:fld id="{ADE361C3-C043-4A6E-BDCE-8DA1E7D90A3B}" type="slidenum">
              <a:rPr lang="zh-CN" altLang="en-US" smtClean="0"/>
              <a:pPr/>
              <a:t>29</a:t>
            </a:fld>
            <a:endParaRPr lang="zh-CN" altLang="en-US" dirty="0"/>
          </a:p>
        </p:txBody>
      </p:sp>
      <p:grpSp>
        <p:nvGrpSpPr>
          <p:cNvPr id="8" name="组合 7">
            <a:extLst>
              <a:ext uri="{FF2B5EF4-FFF2-40B4-BE49-F238E27FC236}">
                <a16:creationId xmlns:a16="http://schemas.microsoft.com/office/drawing/2014/main" id="{303CA064-5362-CA87-0ACA-94988D3A403D}"/>
              </a:ext>
            </a:extLst>
          </p:cNvPr>
          <p:cNvGrpSpPr/>
          <p:nvPr/>
        </p:nvGrpSpPr>
        <p:grpSpPr>
          <a:xfrm>
            <a:off x="335453" y="1623662"/>
            <a:ext cx="2857185" cy="2585983"/>
            <a:chOff x="912506" y="1040359"/>
            <a:chExt cx="2857185" cy="2585983"/>
          </a:xfrm>
        </p:grpSpPr>
        <p:sp>
          <p:nvSpPr>
            <p:cNvPr id="9" name="矩形 8">
              <a:extLst>
                <a:ext uri="{FF2B5EF4-FFF2-40B4-BE49-F238E27FC236}">
                  <a16:creationId xmlns:a16="http://schemas.microsoft.com/office/drawing/2014/main" id="{8B9B9669-BA9F-DFC6-968F-78D8E3C47327}"/>
                </a:ext>
              </a:extLst>
            </p:cNvPr>
            <p:cNvSpPr/>
            <p:nvPr/>
          </p:nvSpPr>
          <p:spPr>
            <a:xfrm>
              <a:off x="912506" y="1040359"/>
              <a:ext cx="2681323" cy="2444254"/>
            </a:xfrm>
            <a:prstGeom prst="rect">
              <a:avLst/>
            </a:prstGeom>
            <a:solidFill>
              <a:srgbClr val="F7F9D6"/>
            </a:solidFill>
            <a:ln w="12700">
              <a:solidFill>
                <a:schemeClr val="tx1"/>
              </a:solidFill>
              <a:tailEnd type="arrow"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CB8ACF7B-0B84-4CDE-7341-12AF4FCA4270}"/>
                </a:ext>
              </a:extLst>
            </p:cNvPr>
            <p:cNvSpPr/>
            <p:nvPr/>
          </p:nvSpPr>
          <p:spPr>
            <a:xfrm>
              <a:off x="961729" y="1041019"/>
              <a:ext cx="2807962" cy="2585323"/>
            </a:xfrm>
            <a:prstGeom prst="rect">
              <a:avLst/>
            </a:prstGeom>
          </p:spPr>
          <p:txBody>
            <a:bodyPr wrap="square">
              <a:spAutoFit/>
            </a:bodyPr>
            <a:lstStyle/>
            <a:p>
              <a:r>
                <a:rPr kumimoji="1" lang="en-US" altLang="zh-CN" dirty="0">
                  <a:latin typeface="Consolas" panose="020B0609020204030204" pitchFamily="49" charset="0"/>
                  <a:cs typeface="Consolas" panose="020B0609020204030204" pitchFamily="49" charset="0"/>
                </a:rPr>
                <a:t>int data[100000];</a:t>
              </a:r>
            </a:p>
            <a:p>
              <a:endParaRPr kumimoji="1" lang="en-US" altLang="zh-CN" dirty="0">
                <a:latin typeface="Consolas" panose="020B0609020204030204" pitchFamily="49" charset="0"/>
                <a:cs typeface="Consolas" panose="020B0609020204030204" pitchFamily="49" charset="0"/>
              </a:endParaRPr>
            </a:p>
            <a:p>
              <a:r>
                <a:rPr kumimoji="1" lang="en-US" altLang="zh-CN" dirty="0">
                  <a:latin typeface="Consolas" panose="020B0609020204030204" pitchFamily="49" charset="0"/>
                  <a:cs typeface="Consolas" panose="020B0609020204030204" pitchFamily="49" charset="0"/>
                </a:rPr>
                <a:t>int sum = 0;</a:t>
              </a:r>
            </a:p>
            <a:p>
              <a:endParaRPr kumimoji="1" lang="en-US" altLang="zh-CN" dirty="0">
                <a:latin typeface="Consolas" panose="020B0609020204030204" pitchFamily="49" charset="0"/>
                <a:cs typeface="Consolas" panose="020B0609020204030204" pitchFamily="49" charset="0"/>
              </a:endParaRPr>
            </a:p>
            <a:p>
              <a:r>
                <a:rPr kumimoji="1" lang="en-US" altLang="zh-CN" dirty="0">
                  <a:latin typeface="Consolas" panose="020B0609020204030204" pitchFamily="49" charset="0"/>
                  <a:cs typeface="Consolas" panose="020B0609020204030204" pitchFamily="49" charset="0"/>
                </a:rPr>
                <a:t>for </a:t>
              </a:r>
              <a:r>
                <a:rPr kumimoji="1" lang="en-US" altLang="zh-CN" dirty="0" err="1">
                  <a:latin typeface="Consolas" panose="020B0609020204030204" pitchFamily="49" charset="0"/>
                  <a:cs typeface="Consolas" panose="020B0609020204030204" pitchFamily="49" charset="0"/>
                </a:rPr>
                <a:t>i</a:t>
              </a:r>
              <a:r>
                <a:rPr kumimoji="1" lang="en-US" altLang="zh-CN" dirty="0">
                  <a:latin typeface="Consolas" panose="020B0609020204030204" pitchFamily="49" charset="0"/>
                  <a:cs typeface="Consolas" panose="020B0609020204030204" pitchFamily="49" charset="0"/>
                </a:rPr>
                <a:t> in 100000 :</a:t>
              </a:r>
            </a:p>
            <a:p>
              <a:r>
                <a:rPr kumimoji="1" lang="en-US" altLang="zh-CN" dirty="0">
                  <a:latin typeface="Consolas" panose="020B0609020204030204" pitchFamily="49" charset="0"/>
                  <a:cs typeface="Consolas" panose="020B0609020204030204" pitchFamily="49" charset="0"/>
                </a:rPr>
                <a:t>    sum += data[</a:t>
              </a:r>
              <a:r>
                <a:rPr kumimoji="1" lang="en-US" altLang="zh-CN" dirty="0" err="1">
                  <a:latin typeface="Consolas" panose="020B0609020204030204" pitchFamily="49" charset="0"/>
                  <a:cs typeface="Consolas" panose="020B0609020204030204" pitchFamily="49" charset="0"/>
                </a:rPr>
                <a:t>i</a:t>
              </a:r>
              <a:r>
                <a:rPr kumimoji="1" lang="en-US" altLang="zh-CN" dirty="0">
                  <a:latin typeface="Consolas" panose="020B0609020204030204" pitchFamily="49" charset="0"/>
                  <a:cs typeface="Consolas" panose="020B0609020204030204" pitchFamily="49" charset="0"/>
                </a:rPr>
                <a:t>]</a:t>
              </a:r>
            </a:p>
            <a:p>
              <a:endParaRPr kumimoji="1" lang="en-US" altLang="zh-CN" dirty="0">
                <a:latin typeface="Consolas" panose="020B0609020204030204" pitchFamily="49" charset="0"/>
                <a:cs typeface="Consolas" panose="020B0609020204030204" pitchFamily="49" charset="0"/>
              </a:endParaRPr>
            </a:p>
            <a:p>
              <a:r>
                <a:rPr lang="en-US" altLang="zh-CN" dirty="0">
                  <a:latin typeface="Consolas" panose="020B0609020204030204" pitchFamily="49" charset="0"/>
                  <a:cs typeface="Consolas" panose="020B0609020204030204" pitchFamily="49" charset="0"/>
                </a:rPr>
                <a:t>print(sum)</a:t>
              </a:r>
              <a:endParaRPr lang="zh-CN" altLang="en-US" dirty="0">
                <a:latin typeface="Consolas" panose="020B0609020204030204" pitchFamily="49" charset="0"/>
                <a:cs typeface="Consolas" panose="020B0609020204030204" pitchFamily="49" charset="0"/>
              </a:endParaRPr>
            </a:p>
            <a:p>
              <a:endParaRPr lang="zh-CN" altLang="en-US" dirty="0">
                <a:latin typeface="Consolas" panose="020B0609020204030204" pitchFamily="49" charset="0"/>
                <a:cs typeface="Consolas" panose="020B0609020204030204" pitchFamily="49" charset="0"/>
              </a:endParaRPr>
            </a:p>
          </p:txBody>
        </p:sp>
      </p:grpSp>
      <p:sp>
        <p:nvSpPr>
          <p:cNvPr id="11" name="文本框 10">
            <a:extLst>
              <a:ext uri="{FF2B5EF4-FFF2-40B4-BE49-F238E27FC236}">
                <a16:creationId xmlns:a16="http://schemas.microsoft.com/office/drawing/2014/main" id="{B7B075BD-A918-DE4F-09B9-770DF773E1AF}"/>
              </a:ext>
            </a:extLst>
          </p:cNvPr>
          <p:cNvSpPr txBox="1"/>
          <p:nvPr/>
        </p:nvSpPr>
        <p:spPr>
          <a:xfrm>
            <a:off x="314415" y="1231179"/>
            <a:ext cx="3307648" cy="369332"/>
          </a:xfrm>
          <a:prstGeom prst="rect">
            <a:avLst/>
          </a:prstGeom>
          <a:noFill/>
        </p:spPr>
        <p:txBody>
          <a:bodyPr wrap="square">
            <a:spAutoFit/>
          </a:bodyPr>
          <a:lstStyle/>
          <a:p>
            <a:r>
              <a:rPr kumimoji="1" lang="en-US" altLang="zh-CN" dirty="0"/>
              <a:t>Single-core version</a:t>
            </a:r>
            <a:endParaRPr lang="zh-CN" altLang="en-US" dirty="0"/>
          </a:p>
        </p:txBody>
      </p:sp>
      <p:grpSp>
        <p:nvGrpSpPr>
          <p:cNvPr id="12" name="组合 11">
            <a:extLst>
              <a:ext uri="{FF2B5EF4-FFF2-40B4-BE49-F238E27FC236}">
                <a16:creationId xmlns:a16="http://schemas.microsoft.com/office/drawing/2014/main" id="{4B58DA8E-DF23-9776-41C3-7CA0C22D1B2D}"/>
              </a:ext>
            </a:extLst>
          </p:cNvPr>
          <p:cNvGrpSpPr/>
          <p:nvPr/>
        </p:nvGrpSpPr>
        <p:grpSpPr>
          <a:xfrm>
            <a:off x="3143415" y="1623661"/>
            <a:ext cx="5805927" cy="3673301"/>
            <a:chOff x="912506" y="1040357"/>
            <a:chExt cx="5805927" cy="3673301"/>
          </a:xfrm>
        </p:grpSpPr>
        <p:sp>
          <p:nvSpPr>
            <p:cNvPr id="13" name="矩形 12">
              <a:extLst>
                <a:ext uri="{FF2B5EF4-FFF2-40B4-BE49-F238E27FC236}">
                  <a16:creationId xmlns:a16="http://schemas.microsoft.com/office/drawing/2014/main" id="{D8CEA753-47D4-2DA8-F50A-310ABAA61D5A}"/>
                </a:ext>
              </a:extLst>
            </p:cNvPr>
            <p:cNvSpPr/>
            <p:nvPr/>
          </p:nvSpPr>
          <p:spPr>
            <a:xfrm>
              <a:off x="912506" y="1040357"/>
              <a:ext cx="5805927" cy="3673301"/>
            </a:xfrm>
            <a:prstGeom prst="rect">
              <a:avLst/>
            </a:prstGeom>
            <a:solidFill>
              <a:srgbClr val="F7F9D6"/>
            </a:solidFill>
            <a:ln w="12700">
              <a:solidFill>
                <a:schemeClr val="tx1"/>
              </a:solidFill>
              <a:tailEnd type="arrow"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76574EAE-D555-8A8F-D370-27B7506394C6}"/>
                </a:ext>
              </a:extLst>
            </p:cNvPr>
            <p:cNvSpPr/>
            <p:nvPr/>
          </p:nvSpPr>
          <p:spPr>
            <a:xfrm>
              <a:off x="961729" y="1041019"/>
              <a:ext cx="4870244" cy="3416320"/>
            </a:xfrm>
            <a:prstGeom prst="rect">
              <a:avLst/>
            </a:prstGeom>
          </p:spPr>
          <p:txBody>
            <a:bodyPr wrap="none">
              <a:spAutoFit/>
            </a:bodyPr>
            <a:lstStyle/>
            <a:p>
              <a:r>
                <a:rPr kumimoji="1" lang="en-US" altLang="zh-CN" dirty="0">
                  <a:latin typeface="Consolas" panose="020B0609020204030204" pitchFamily="49" charset="0"/>
                  <a:cs typeface="Consolas" panose="020B0609020204030204" pitchFamily="49" charset="0"/>
                </a:rPr>
                <a:t>int data[100000];</a:t>
              </a:r>
            </a:p>
            <a:p>
              <a:endParaRPr kumimoji="1" lang="en-US" altLang="zh-CN" dirty="0">
                <a:latin typeface="Consolas" panose="020B0609020204030204" pitchFamily="49" charset="0"/>
                <a:cs typeface="Consolas" panose="020B0609020204030204" pitchFamily="49" charset="0"/>
              </a:endParaRPr>
            </a:p>
            <a:p>
              <a:r>
                <a:rPr kumimoji="1" lang="en-US" altLang="zh-CN" dirty="0">
                  <a:latin typeface="Consolas" panose="020B0609020204030204" pitchFamily="49" charset="0"/>
                  <a:cs typeface="Consolas" panose="020B0609020204030204" pitchFamily="49" charset="0"/>
                </a:rPr>
                <a:t>int sum = 0;</a:t>
              </a:r>
            </a:p>
            <a:p>
              <a:endParaRPr kumimoji="1" lang="en-US" altLang="zh-CN" dirty="0">
                <a:latin typeface="Consolas" panose="020B0609020204030204" pitchFamily="49" charset="0"/>
                <a:cs typeface="Consolas" panose="020B0609020204030204" pitchFamily="49" charset="0"/>
              </a:endParaRPr>
            </a:p>
            <a:p>
              <a:r>
                <a:rPr kumimoji="1" lang="en-US" altLang="zh-CN" dirty="0">
                  <a:latin typeface="Consolas" panose="020B0609020204030204" pitchFamily="49" charset="0"/>
                  <a:cs typeface="Consolas" panose="020B0609020204030204" pitchFamily="49" charset="0"/>
                </a:rPr>
                <a:t>for </a:t>
              </a:r>
              <a:r>
                <a:rPr kumimoji="1" lang="en-US" altLang="zh-CN" dirty="0" err="1">
                  <a:latin typeface="Consolas" panose="020B0609020204030204" pitchFamily="49" charset="0"/>
                  <a:cs typeface="Consolas" panose="020B0609020204030204" pitchFamily="49" charset="0"/>
                </a:rPr>
                <a:t>i</a:t>
              </a:r>
              <a:r>
                <a:rPr kumimoji="1" lang="en-US" altLang="zh-CN" dirty="0">
                  <a:latin typeface="Consolas" panose="020B0609020204030204" pitchFamily="49" charset="0"/>
                  <a:cs typeface="Consolas" panose="020B0609020204030204" pitchFamily="49" charset="0"/>
                </a:rPr>
                <a:t> in </a:t>
              </a:r>
              <a:r>
                <a:rPr kumimoji="1" lang="en-US" altLang="zh-CN" dirty="0" err="1">
                  <a:latin typeface="Consolas" panose="020B0609020204030204" pitchFamily="49" charset="0"/>
                  <a:cs typeface="Consolas" panose="020B0609020204030204" pitchFamily="49" charset="0"/>
                </a:rPr>
                <a:t>nthreads</a:t>
              </a:r>
              <a:r>
                <a:rPr kumimoji="1" lang="en-US" altLang="zh-CN" dirty="0">
                  <a:latin typeface="Consolas" panose="020B0609020204030204" pitchFamily="49" charset="0"/>
                  <a:cs typeface="Consolas" panose="020B0609020204030204" pitchFamily="49" charset="0"/>
                </a:rPr>
                <a:t>:</a:t>
              </a:r>
            </a:p>
            <a:p>
              <a:r>
                <a:rPr kumimoji="1" lang="en-US" altLang="zh-CN" dirty="0">
                  <a:latin typeface="Consolas" panose="020B0609020204030204" pitchFamily="49" charset="0"/>
                  <a:cs typeface="Consolas" panose="020B0609020204030204" pitchFamily="49" charset="0"/>
                </a:rPr>
                <a:t>    start = 100000 / </a:t>
              </a:r>
              <a:r>
                <a:rPr kumimoji="1" lang="en-US" altLang="zh-CN" dirty="0" err="1">
                  <a:latin typeface="Consolas" panose="020B0609020204030204" pitchFamily="49" charset="0"/>
                  <a:cs typeface="Consolas" panose="020B0609020204030204" pitchFamily="49" charset="0"/>
                </a:rPr>
                <a:t>nthreads</a:t>
              </a:r>
              <a:r>
                <a:rPr kumimoji="1" lang="en-US" altLang="zh-CN" dirty="0">
                  <a:latin typeface="Consolas" panose="020B0609020204030204" pitchFamily="49" charset="0"/>
                  <a:cs typeface="Consolas" panose="020B0609020204030204" pitchFamily="49" charset="0"/>
                </a:rPr>
                <a:t> * </a:t>
              </a:r>
              <a:r>
                <a:rPr kumimoji="1" lang="en-US" altLang="zh-CN" dirty="0" err="1">
                  <a:latin typeface="Consolas" panose="020B0609020204030204" pitchFamily="49" charset="0"/>
                  <a:cs typeface="Consolas" panose="020B0609020204030204" pitchFamily="49" charset="0"/>
                </a:rPr>
                <a:t>i</a:t>
              </a:r>
              <a:r>
                <a:rPr kumimoji="1" lang="en-US" altLang="zh-CN" dirty="0">
                  <a:latin typeface="Consolas" panose="020B0609020204030204" pitchFamily="49" charset="0"/>
                  <a:cs typeface="Consolas" panose="020B0609020204030204" pitchFamily="49" charset="0"/>
                </a:rPr>
                <a:t>;</a:t>
              </a:r>
            </a:p>
            <a:p>
              <a:r>
                <a:rPr kumimoji="1" lang="en-US" altLang="zh-CN" dirty="0">
                  <a:latin typeface="Consolas" panose="020B0609020204030204" pitchFamily="49" charset="0"/>
                  <a:cs typeface="Consolas" panose="020B0609020204030204" pitchFamily="49" charset="0"/>
                </a:rPr>
                <a:t>    end = start + 100000 / </a:t>
              </a:r>
              <a:r>
                <a:rPr kumimoji="1" lang="en-US" altLang="zh-CN" dirty="0" err="1">
                  <a:latin typeface="Consolas" panose="020B0609020204030204" pitchFamily="49" charset="0"/>
                  <a:cs typeface="Consolas" panose="020B0609020204030204" pitchFamily="49" charset="0"/>
                </a:rPr>
                <a:t>nthreads</a:t>
              </a:r>
              <a:r>
                <a:rPr kumimoji="1" lang="en-US" altLang="zh-CN" dirty="0">
                  <a:latin typeface="Consolas" panose="020B0609020204030204" pitchFamily="49" charset="0"/>
                  <a:cs typeface="Consolas" panose="020B0609020204030204" pitchFamily="49" charset="0"/>
                </a:rPr>
                <a:t>;</a:t>
              </a:r>
            </a:p>
            <a:p>
              <a:r>
                <a:rPr kumimoji="1" lang="en-US" altLang="zh-CN" dirty="0">
                  <a:latin typeface="Consolas" panose="020B0609020204030204" pitchFamily="49" charset="0"/>
                  <a:cs typeface="Consolas" panose="020B0609020204030204" pitchFamily="49" charset="0"/>
                </a:rPr>
                <a:t>    </a:t>
              </a:r>
              <a:r>
                <a:rPr kumimoji="1" lang="en-US" altLang="zh-CN" dirty="0" err="1">
                  <a:latin typeface="Consolas" panose="020B0609020204030204" pitchFamily="49" charset="0"/>
                  <a:cs typeface="Consolas" panose="020B0609020204030204" pitchFamily="49" charset="0"/>
                </a:rPr>
                <a:t>create_thread</a:t>
              </a:r>
              <a:r>
                <a:rPr kumimoji="1" lang="en-US" altLang="zh-CN" dirty="0">
                  <a:latin typeface="Consolas" panose="020B0609020204030204" pitchFamily="49" charset="0"/>
                  <a:cs typeface="Consolas" panose="020B0609020204030204" pitchFamily="49" charset="0"/>
                </a:rPr>
                <a:t>(</a:t>
              </a:r>
              <a:r>
                <a:rPr kumimoji="1" lang="en-US" altLang="zh-CN" dirty="0" err="1">
                  <a:latin typeface="Consolas" panose="020B0609020204030204" pitchFamily="49" charset="0"/>
                  <a:cs typeface="Consolas" panose="020B0609020204030204" pitchFamily="49" charset="0"/>
                </a:rPr>
                <a:t>do_sum</a:t>
              </a:r>
              <a:r>
                <a:rPr kumimoji="1" lang="en-US" altLang="zh-CN" dirty="0">
                  <a:latin typeface="Consolas" panose="020B0609020204030204" pitchFamily="49" charset="0"/>
                  <a:cs typeface="Consolas" panose="020B0609020204030204" pitchFamily="49" charset="0"/>
                </a:rPr>
                <a:t>(start, end))</a:t>
              </a:r>
            </a:p>
            <a:p>
              <a:r>
                <a:rPr kumimoji="1" lang="en-US" altLang="zh-CN" dirty="0">
                  <a:latin typeface="Consolas" panose="020B0609020204030204" pitchFamily="49" charset="0"/>
                  <a:cs typeface="Consolas" panose="020B0609020204030204" pitchFamily="49" charset="0"/>
                </a:rPr>
                <a:t>for </a:t>
              </a:r>
              <a:r>
                <a:rPr kumimoji="1" lang="en-US" altLang="zh-CN" dirty="0" err="1">
                  <a:latin typeface="Consolas" panose="020B0609020204030204" pitchFamily="49" charset="0"/>
                  <a:cs typeface="Consolas" panose="020B0609020204030204" pitchFamily="49" charset="0"/>
                </a:rPr>
                <a:t>i</a:t>
              </a:r>
              <a:r>
                <a:rPr kumimoji="1" lang="en-US" altLang="zh-CN" dirty="0">
                  <a:latin typeface="Consolas" panose="020B0609020204030204" pitchFamily="49" charset="0"/>
                  <a:cs typeface="Consolas" panose="020B0609020204030204" pitchFamily="49" charset="0"/>
                </a:rPr>
                <a:t> in </a:t>
              </a:r>
              <a:r>
                <a:rPr kumimoji="1" lang="en-US" altLang="zh-CN" dirty="0" err="1">
                  <a:latin typeface="Consolas" panose="020B0609020204030204" pitchFamily="49" charset="0"/>
                  <a:cs typeface="Consolas" panose="020B0609020204030204" pitchFamily="49" charset="0"/>
                </a:rPr>
                <a:t>nthreads</a:t>
              </a:r>
              <a:r>
                <a:rPr kumimoji="1" lang="en-US" altLang="zh-CN" dirty="0">
                  <a:latin typeface="Consolas" panose="020B0609020204030204" pitchFamily="49" charset="0"/>
                  <a:cs typeface="Consolas" panose="020B0609020204030204" pitchFamily="49" charset="0"/>
                </a:rPr>
                <a:t>:</a:t>
              </a:r>
            </a:p>
            <a:p>
              <a:r>
                <a:rPr kumimoji="1" lang="en-US" altLang="zh-CN" dirty="0">
                  <a:latin typeface="Consolas" panose="020B0609020204030204" pitchFamily="49" charset="0"/>
                  <a:cs typeface="Consolas" panose="020B0609020204030204" pitchFamily="49" charset="0"/>
                </a:rPr>
                <a:t>    sum += </a:t>
              </a:r>
              <a:r>
                <a:rPr kumimoji="1" lang="en-US" altLang="zh-CN" dirty="0" err="1">
                  <a:latin typeface="Consolas" panose="020B0609020204030204" pitchFamily="49" charset="0"/>
                  <a:cs typeface="Consolas" panose="020B0609020204030204" pitchFamily="49" charset="0"/>
                </a:rPr>
                <a:t>join_thread</a:t>
              </a:r>
              <a:r>
                <a:rPr kumimoji="1" lang="en-US" altLang="zh-CN" dirty="0">
                  <a:latin typeface="Consolas" panose="020B0609020204030204" pitchFamily="49" charset="0"/>
                  <a:cs typeface="Consolas" panose="020B0609020204030204" pitchFamily="49" charset="0"/>
                </a:rPr>
                <a:t>()</a:t>
              </a:r>
            </a:p>
            <a:p>
              <a:endParaRPr lang="en-US" altLang="zh-CN" dirty="0">
                <a:latin typeface="Consolas" panose="020B0609020204030204" pitchFamily="49" charset="0"/>
                <a:cs typeface="Consolas" panose="020B0609020204030204" pitchFamily="49" charset="0"/>
              </a:endParaRPr>
            </a:p>
            <a:p>
              <a:r>
                <a:rPr lang="en-US" altLang="zh-CN" dirty="0">
                  <a:latin typeface="Consolas" panose="020B0609020204030204" pitchFamily="49" charset="0"/>
                  <a:cs typeface="Consolas" panose="020B0609020204030204" pitchFamily="49" charset="0"/>
                </a:rPr>
                <a:t>print(sum)</a:t>
              </a:r>
              <a:endParaRPr lang="zh-CN" altLang="en-US" dirty="0">
                <a:latin typeface="Consolas" panose="020B0609020204030204" pitchFamily="49" charset="0"/>
                <a:cs typeface="Consolas" panose="020B0609020204030204" pitchFamily="49" charset="0"/>
              </a:endParaRPr>
            </a:p>
          </p:txBody>
        </p:sp>
      </p:grpSp>
      <p:sp>
        <p:nvSpPr>
          <p:cNvPr id="15" name="文本框 14">
            <a:extLst>
              <a:ext uri="{FF2B5EF4-FFF2-40B4-BE49-F238E27FC236}">
                <a16:creationId xmlns:a16="http://schemas.microsoft.com/office/drawing/2014/main" id="{2518BD70-DDBF-5E21-BAFC-9E0F2940FDB6}"/>
              </a:ext>
            </a:extLst>
          </p:cNvPr>
          <p:cNvSpPr txBox="1"/>
          <p:nvPr/>
        </p:nvSpPr>
        <p:spPr>
          <a:xfrm>
            <a:off x="3743816" y="1231179"/>
            <a:ext cx="3307648" cy="369332"/>
          </a:xfrm>
          <a:prstGeom prst="rect">
            <a:avLst/>
          </a:prstGeom>
          <a:noFill/>
        </p:spPr>
        <p:txBody>
          <a:bodyPr wrap="square">
            <a:spAutoFit/>
          </a:bodyPr>
          <a:lstStyle/>
          <a:p>
            <a:r>
              <a:rPr kumimoji="1" lang="en-US" altLang="zh-CN" dirty="0"/>
              <a:t>Multi-core version</a:t>
            </a:r>
            <a:endParaRPr lang="zh-CN" altLang="en-US" dirty="0"/>
          </a:p>
        </p:txBody>
      </p:sp>
    </p:spTree>
    <p:extLst>
      <p:ext uri="{BB962C8B-B14F-4D97-AF65-F5344CB8AC3E}">
        <p14:creationId xmlns:p14="http://schemas.microsoft.com/office/powerpoint/2010/main" val="64336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A86C4-7759-FF2C-F78C-80397783DDED}"/>
              </a:ext>
            </a:extLst>
          </p:cNvPr>
          <p:cNvSpPr>
            <a:spLocks noGrp="1"/>
          </p:cNvSpPr>
          <p:nvPr>
            <p:ph type="title"/>
          </p:nvPr>
        </p:nvSpPr>
        <p:spPr/>
        <p:txBody>
          <a:bodyPr/>
          <a:lstStyle/>
          <a:p>
            <a:r>
              <a:rPr kumimoji="1" lang="en-US" altLang="zh-CN" dirty="0"/>
              <a:t>Review: Scalable web apps are everywhere: AI era</a:t>
            </a:r>
            <a:endParaRPr kumimoji="1" lang="zh-CN" altLang="en-US" dirty="0"/>
          </a:p>
        </p:txBody>
      </p:sp>
      <p:sp>
        <p:nvSpPr>
          <p:cNvPr id="3" name="内容占位符 2">
            <a:extLst>
              <a:ext uri="{FF2B5EF4-FFF2-40B4-BE49-F238E27FC236}">
                <a16:creationId xmlns:a16="http://schemas.microsoft.com/office/drawing/2014/main" id="{479FB51C-FCA1-6B11-04C0-1198DDB8377E}"/>
              </a:ext>
            </a:extLst>
          </p:cNvPr>
          <p:cNvSpPr>
            <a:spLocks noGrp="1"/>
          </p:cNvSpPr>
          <p:nvPr>
            <p:ph idx="1"/>
          </p:nvPr>
        </p:nvSpPr>
        <p:spPr>
          <a:xfrm>
            <a:off x="457200" y="1129307"/>
            <a:ext cx="6049492" cy="4585693"/>
          </a:xfrm>
        </p:spPr>
        <p:txBody>
          <a:bodyPr>
            <a:normAutofit fontScale="92500" lnSpcReduction="10000"/>
          </a:bodyPr>
          <a:lstStyle/>
          <a:p>
            <a:r>
              <a:rPr kumimoji="1" lang="en-US" altLang="zh-CN" dirty="0"/>
              <a:t>Essentially, also a web APP</a:t>
            </a:r>
          </a:p>
          <a:p>
            <a:pPr lvl="1"/>
            <a:r>
              <a:rPr kumimoji="1" lang="en-US" altLang="zh-CN" dirty="0"/>
              <a:t>Pre-AI era: request handling = order an item</a:t>
            </a:r>
          </a:p>
          <a:p>
            <a:pPr lvl="1"/>
            <a:r>
              <a:rPr kumimoji="1" lang="en-US" altLang="zh-CN" dirty="0"/>
              <a:t>AI era: request handling = use model to do an </a:t>
            </a:r>
            <a:br>
              <a:rPr kumimoji="1" lang="en-US" altLang="zh-CN" dirty="0"/>
            </a:br>
            <a:r>
              <a:rPr kumimoji="1" lang="en-US" altLang="zh-CN" dirty="0"/>
              <a:t>inference </a:t>
            </a:r>
          </a:p>
          <a:p>
            <a:r>
              <a:rPr kumimoji="1" lang="en-US" altLang="zh-CN" dirty="0"/>
              <a:t>The same system requirements </a:t>
            </a:r>
          </a:p>
          <a:p>
            <a:pPr lvl="1"/>
            <a:r>
              <a:rPr kumimoji="1" lang="en-US" altLang="zh-CN" dirty="0"/>
              <a:t>High request rate </a:t>
            </a:r>
          </a:p>
          <a:p>
            <a:pPr lvl="1"/>
            <a:r>
              <a:rPr kumimoji="1" lang="en-US" altLang="zh-CN" dirty="0"/>
              <a:t>Massive data: both for training &amp; for serving </a:t>
            </a:r>
            <a:br>
              <a:rPr kumimoji="1" lang="en-US" altLang="zh-CN" dirty="0"/>
            </a:br>
            <a:r>
              <a:rPr kumimoji="1" lang="en-US" altLang="zh-CN" dirty="0"/>
              <a:t>history data </a:t>
            </a:r>
          </a:p>
          <a:p>
            <a:r>
              <a:rPr kumimoji="1" lang="en-US" altLang="zh-CN" dirty="0"/>
              <a:t>New requirements </a:t>
            </a:r>
          </a:p>
          <a:p>
            <a:pPr lvl="1"/>
            <a:r>
              <a:rPr kumimoji="1" lang="en-US" altLang="zh-CN" dirty="0"/>
              <a:t>Huge computation power required </a:t>
            </a:r>
          </a:p>
          <a:p>
            <a:pPr lvl="1"/>
            <a:r>
              <a:rPr kumimoji="1" lang="en-US" altLang="zh-CN" b="1" dirty="0">
                <a:solidFill>
                  <a:srgbClr val="C00000"/>
                </a:solidFill>
              </a:rPr>
              <a:t>According to GPT (</a:t>
            </a:r>
            <a:r>
              <a:rPr kumimoji="1" lang="en-US" altLang="zh-CN" b="1" dirty="0">
                <a:solidFill>
                  <a:srgbClr val="C00000"/>
                </a:solidFill>
                <a:sym typeface="Wingdings" pitchFamily="2" charset="2"/>
              </a:rPr>
              <a:t>), an inference of GPT</a:t>
            </a:r>
            <a:br>
              <a:rPr kumimoji="1" lang="en-US" altLang="zh-CN" b="1" dirty="0">
                <a:solidFill>
                  <a:srgbClr val="C00000"/>
                </a:solidFill>
                <a:sym typeface="Wingdings" pitchFamily="2" charset="2"/>
              </a:rPr>
            </a:br>
            <a:r>
              <a:rPr kumimoji="1" lang="en-US" altLang="zh-CN" b="1" dirty="0">
                <a:solidFill>
                  <a:srgbClr val="C00000"/>
                </a:solidFill>
                <a:sym typeface="Wingdings" pitchFamily="2" charset="2"/>
              </a:rPr>
              <a:t> ~= sorting 100,000,000</a:t>
            </a:r>
            <a:r>
              <a:rPr kumimoji="1" lang="zh-CN" altLang="en-US" b="1" dirty="0">
                <a:solidFill>
                  <a:srgbClr val="C00000"/>
                </a:solidFill>
                <a:sym typeface="Wingdings" pitchFamily="2" charset="2"/>
              </a:rPr>
              <a:t> </a:t>
            </a:r>
            <a:r>
              <a:rPr kumimoji="1" lang="en-US" altLang="zh-CN" b="1" dirty="0">
                <a:solidFill>
                  <a:srgbClr val="C00000"/>
                </a:solidFill>
                <a:sym typeface="Wingdings" pitchFamily="2" charset="2"/>
              </a:rPr>
              <a:t>numbers</a:t>
            </a:r>
            <a:r>
              <a:rPr kumimoji="1" lang="zh-CN" altLang="en-US" b="1" dirty="0">
                <a:solidFill>
                  <a:srgbClr val="C00000"/>
                </a:solidFill>
                <a:sym typeface="Wingdings" pitchFamily="2" charset="2"/>
              </a:rPr>
              <a:t> </a:t>
            </a:r>
            <a:r>
              <a:rPr kumimoji="1" lang="en-US" altLang="zh-CN" b="1" dirty="0">
                <a:solidFill>
                  <a:srgbClr val="C00000"/>
                </a:solidFill>
              </a:rPr>
              <a:t> </a:t>
            </a:r>
            <a:br>
              <a:rPr kumimoji="1" lang="en-US" altLang="zh-CN" dirty="0"/>
            </a:br>
            <a:endParaRPr kumimoji="1" lang="zh-CN" altLang="en-US" dirty="0"/>
          </a:p>
        </p:txBody>
      </p:sp>
      <p:sp>
        <p:nvSpPr>
          <p:cNvPr id="4" name="灯片编号占位符 3">
            <a:extLst>
              <a:ext uri="{FF2B5EF4-FFF2-40B4-BE49-F238E27FC236}">
                <a16:creationId xmlns:a16="http://schemas.microsoft.com/office/drawing/2014/main" id="{789CED46-0484-346C-696A-254FA68A829B}"/>
              </a:ext>
            </a:extLst>
          </p:cNvPr>
          <p:cNvSpPr>
            <a:spLocks noGrp="1"/>
          </p:cNvSpPr>
          <p:nvPr>
            <p:ph type="sldNum" sz="quarter" idx="12"/>
          </p:nvPr>
        </p:nvSpPr>
        <p:spPr/>
        <p:txBody>
          <a:bodyPr/>
          <a:lstStyle/>
          <a:p>
            <a:fld id="{ADE361C3-C043-4A6E-BDCE-8DA1E7D90A3B}" type="slidenum">
              <a:rPr lang="zh-CN" altLang="en-US" smtClean="0"/>
              <a:pPr/>
              <a:t>3</a:t>
            </a:fld>
            <a:endParaRPr lang="zh-CN" altLang="en-US" dirty="0"/>
          </a:p>
        </p:txBody>
      </p:sp>
      <p:pic>
        <p:nvPicPr>
          <p:cNvPr id="1028" name="Picture 4" descr="chart: ChatGPT in context">
            <a:extLst>
              <a:ext uri="{FF2B5EF4-FFF2-40B4-BE49-F238E27FC236}">
                <a16:creationId xmlns:a16="http://schemas.microsoft.com/office/drawing/2014/main" id="{B278EA9E-EB38-597B-D884-EB8EB6BCA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256" y="1875202"/>
            <a:ext cx="3177240" cy="1964594"/>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descr="图形用户界面, 应用程序&#10;&#10;描述已自动生成">
            <a:extLst>
              <a:ext uri="{FF2B5EF4-FFF2-40B4-BE49-F238E27FC236}">
                <a16:creationId xmlns:a16="http://schemas.microsoft.com/office/drawing/2014/main" id="{2E035A8C-75B6-9F46-E8E7-7CB9FE38E1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328" y="4036588"/>
            <a:ext cx="1474593" cy="1490364"/>
          </a:xfrm>
          <a:prstGeom prst="rect">
            <a:avLst/>
          </a:prstGeom>
        </p:spPr>
      </p:pic>
      <p:sp>
        <p:nvSpPr>
          <p:cNvPr id="8" name="圆角矩形标注 7">
            <a:extLst>
              <a:ext uri="{FF2B5EF4-FFF2-40B4-BE49-F238E27FC236}">
                <a16:creationId xmlns:a16="http://schemas.microsoft.com/office/drawing/2014/main" id="{B54E8C61-F95B-CEAF-CD11-076F6E7F1FC6}"/>
              </a:ext>
            </a:extLst>
          </p:cNvPr>
          <p:cNvSpPr/>
          <p:nvPr/>
        </p:nvSpPr>
        <p:spPr>
          <a:xfrm>
            <a:off x="5489248" y="4701414"/>
            <a:ext cx="2034887" cy="496986"/>
          </a:xfrm>
          <a:prstGeom prst="wedgeRoundRectCallout">
            <a:avLst>
              <a:gd name="adj1" fmla="val 57587"/>
              <a:gd name="adj2" fmla="val -137171"/>
              <a:gd name="adj3" fmla="val 16667"/>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9EB0828A-7EBB-5572-3396-FA42D53F3353}"/>
              </a:ext>
            </a:extLst>
          </p:cNvPr>
          <p:cNvSpPr txBox="1"/>
          <p:nvPr/>
        </p:nvSpPr>
        <p:spPr>
          <a:xfrm>
            <a:off x="5505286" y="4729708"/>
            <a:ext cx="2034887" cy="369332"/>
          </a:xfrm>
          <a:prstGeom prst="rect">
            <a:avLst/>
          </a:prstGeom>
          <a:noFill/>
        </p:spPr>
        <p:txBody>
          <a:bodyPr wrap="square">
            <a:spAutoFit/>
          </a:bodyPr>
          <a:lstStyle/>
          <a:p>
            <a:r>
              <a:rPr kumimoji="1" lang="en-US" altLang="zh-CN" dirty="0"/>
              <a:t>Per-user sessions </a:t>
            </a:r>
            <a:endParaRPr lang="zh-CN" altLang="en-US" dirty="0"/>
          </a:p>
        </p:txBody>
      </p:sp>
      <p:pic>
        <p:nvPicPr>
          <p:cNvPr id="1026" name="Picture 2" descr="Can ChatGPT Help Write Accessible Content? Opportunities and Caveats –  GrackleDocs">
            <a:extLst>
              <a:ext uri="{FF2B5EF4-FFF2-40B4-BE49-F238E27FC236}">
                <a16:creationId xmlns:a16="http://schemas.microsoft.com/office/drawing/2014/main" id="{E347023C-2AF5-AD22-2BCD-8CC44C917D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9124" y="1063149"/>
            <a:ext cx="2256940" cy="664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311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476025-D0D6-54CC-1A33-A1E17026FB97}"/>
              </a:ext>
            </a:extLst>
          </p:cNvPr>
          <p:cNvSpPr>
            <a:spLocks noGrp="1"/>
          </p:cNvSpPr>
          <p:nvPr>
            <p:ph type="title"/>
          </p:nvPr>
        </p:nvSpPr>
        <p:spPr/>
        <p:txBody>
          <a:bodyPr/>
          <a:lstStyle/>
          <a:p>
            <a:r>
              <a:rPr kumimoji="1" lang="en-US" altLang="zh-CN" dirty="0"/>
              <a:t>Exploiting physical cores with </a:t>
            </a:r>
            <a:r>
              <a:rPr kumimoji="1" lang="en-US" altLang="zh-CN" dirty="0" err="1"/>
              <a:t>pthreads</a:t>
            </a:r>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480EC556-A3EA-4E58-F63B-290B0C4ED86B}"/>
              </a:ext>
            </a:extLst>
          </p:cNvPr>
          <p:cNvSpPr>
            <a:spLocks noGrp="1"/>
          </p:cNvSpPr>
          <p:nvPr>
            <p:ph idx="1"/>
          </p:nvPr>
        </p:nvSpPr>
        <p:spPr>
          <a:xfrm>
            <a:off x="302840" y="1129308"/>
            <a:ext cx="8841160" cy="3771636"/>
          </a:xfrm>
        </p:spPr>
        <p:txBody>
          <a:bodyPr/>
          <a:lstStyle/>
          <a:p>
            <a:r>
              <a:rPr kumimoji="1" lang="en-US" altLang="zh-CN" dirty="0"/>
              <a:t>How can a program to run on multiple cores ? </a:t>
            </a:r>
          </a:p>
          <a:p>
            <a:pPr lvl="1"/>
            <a:r>
              <a:rPr kumimoji="1" lang="en-US" altLang="zh-CN" dirty="0"/>
              <a:t>The </a:t>
            </a:r>
            <a:r>
              <a:rPr kumimoji="1" lang="en-US" altLang="zh-CN" dirty="0" err="1">
                <a:latin typeface="Consolas" panose="020B0609020204030204" pitchFamily="49" charset="0"/>
                <a:cs typeface="Consolas" panose="020B0609020204030204" pitchFamily="49" charset="0"/>
              </a:rPr>
              <a:t>pthread</a:t>
            </a:r>
            <a:r>
              <a:rPr kumimoji="1" lang="en-US" altLang="zh-CN" dirty="0"/>
              <a:t> library provides abstraction to create a thread on a multi-core CPU</a:t>
            </a:r>
            <a:endParaRPr kumimoji="1" lang="zh-CN" altLang="en-US" dirty="0"/>
          </a:p>
        </p:txBody>
      </p:sp>
      <p:sp>
        <p:nvSpPr>
          <p:cNvPr id="4" name="灯片编号占位符 3">
            <a:extLst>
              <a:ext uri="{FF2B5EF4-FFF2-40B4-BE49-F238E27FC236}">
                <a16:creationId xmlns:a16="http://schemas.microsoft.com/office/drawing/2014/main" id="{2267BBB2-462E-CE09-78E6-35B122FF721A}"/>
              </a:ext>
            </a:extLst>
          </p:cNvPr>
          <p:cNvSpPr>
            <a:spLocks noGrp="1"/>
          </p:cNvSpPr>
          <p:nvPr>
            <p:ph type="sldNum" sz="quarter" idx="12"/>
          </p:nvPr>
        </p:nvSpPr>
        <p:spPr/>
        <p:txBody>
          <a:bodyPr/>
          <a:lstStyle/>
          <a:p>
            <a:fld id="{ADE361C3-C043-4A6E-BDCE-8DA1E7D90A3B}" type="slidenum">
              <a:rPr lang="zh-CN" altLang="en-US" smtClean="0"/>
              <a:pPr/>
              <a:t>30</a:t>
            </a:fld>
            <a:endParaRPr lang="zh-CN" altLang="en-US" dirty="0"/>
          </a:p>
        </p:txBody>
      </p:sp>
      <p:grpSp>
        <p:nvGrpSpPr>
          <p:cNvPr id="5" name="组合 4">
            <a:extLst>
              <a:ext uri="{FF2B5EF4-FFF2-40B4-BE49-F238E27FC236}">
                <a16:creationId xmlns:a16="http://schemas.microsoft.com/office/drawing/2014/main" id="{81EA1D2E-7EDF-DDC0-A315-E4D2A4E64703}"/>
              </a:ext>
            </a:extLst>
          </p:cNvPr>
          <p:cNvGrpSpPr/>
          <p:nvPr/>
        </p:nvGrpSpPr>
        <p:grpSpPr>
          <a:xfrm>
            <a:off x="4197667" y="2187243"/>
            <a:ext cx="4476785" cy="2726443"/>
            <a:chOff x="2003416" y="833080"/>
            <a:chExt cx="4476785" cy="2726443"/>
          </a:xfrm>
        </p:grpSpPr>
        <p:sp>
          <p:nvSpPr>
            <p:cNvPr id="6" name="矩形 5">
              <a:extLst>
                <a:ext uri="{FF2B5EF4-FFF2-40B4-BE49-F238E27FC236}">
                  <a16:creationId xmlns:a16="http://schemas.microsoft.com/office/drawing/2014/main" id="{50596302-13D4-FCCC-3629-15D5DA38B9C4}"/>
                </a:ext>
              </a:extLst>
            </p:cNvPr>
            <p:cNvSpPr/>
            <p:nvPr/>
          </p:nvSpPr>
          <p:spPr>
            <a:xfrm>
              <a:off x="2003416" y="833080"/>
              <a:ext cx="4476785" cy="2726443"/>
            </a:xfrm>
            <a:prstGeom prst="rect">
              <a:avLst/>
            </a:prstGeom>
            <a:solidFill>
              <a:srgbClr val="F7F9D6"/>
            </a:solidFill>
            <a:ln w="12700">
              <a:solidFill>
                <a:schemeClr val="tx1"/>
              </a:solidFill>
              <a:tailEnd type="arrow"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49685EDA-AB86-2E73-E413-5A514AAB3D54}"/>
                </a:ext>
              </a:extLst>
            </p:cNvPr>
            <p:cNvSpPr/>
            <p:nvPr/>
          </p:nvSpPr>
          <p:spPr>
            <a:xfrm>
              <a:off x="2052639" y="833742"/>
              <a:ext cx="4224233" cy="2554545"/>
            </a:xfrm>
            <a:prstGeom prst="rect">
              <a:avLst/>
            </a:prstGeom>
          </p:spPr>
          <p:txBody>
            <a:bodyPr wrap="none">
              <a:spAutoFit/>
            </a:bodyPr>
            <a:lstStyle/>
            <a:p>
              <a:r>
                <a:rPr kumimoji="1" lang="en-US" altLang="zh-CN" sz="1600" dirty="0">
                  <a:solidFill>
                    <a:schemeClr val="accent6"/>
                  </a:solidFill>
                  <a:latin typeface="Consolas" panose="020B0609020204030204" pitchFamily="49" charset="0"/>
                  <a:cs typeface="Consolas" panose="020B0609020204030204" pitchFamily="49" charset="0"/>
                </a:rPr>
                <a:t>int data[100];</a:t>
              </a:r>
            </a:p>
            <a:p>
              <a:endParaRPr kumimoji="1" lang="en-US" altLang="zh-CN" sz="1600" dirty="0">
                <a:solidFill>
                  <a:schemeClr val="accent6"/>
                </a:solidFill>
                <a:latin typeface="Consolas" panose="020B0609020204030204" pitchFamily="49" charset="0"/>
                <a:cs typeface="Consolas" panose="020B0609020204030204" pitchFamily="49" charset="0"/>
              </a:endParaRPr>
            </a:p>
            <a:p>
              <a:r>
                <a:rPr kumimoji="1" lang="en-US" altLang="zh-CN" sz="1600" dirty="0">
                  <a:solidFill>
                    <a:schemeClr val="accent6"/>
                  </a:solidFill>
                  <a:latin typeface="Consolas" panose="020B0609020204030204" pitchFamily="49" charset="0"/>
                  <a:cs typeface="Consolas" panose="020B0609020204030204" pitchFamily="49" charset="0"/>
                </a:rPr>
                <a:t>int sum = 0;</a:t>
              </a:r>
            </a:p>
            <a:p>
              <a:endParaRPr kumimoji="1" lang="en-US" altLang="zh-CN" sz="1600" dirty="0">
                <a:solidFill>
                  <a:schemeClr val="accent6"/>
                </a:solidFill>
                <a:latin typeface="Consolas" panose="020B0609020204030204" pitchFamily="49" charset="0"/>
                <a:cs typeface="Consolas" panose="020B0609020204030204" pitchFamily="49" charset="0"/>
              </a:endParaRPr>
            </a:p>
            <a:p>
              <a:r>
                <a:rPr kumimoji="1" lang="en-US" altLang="zh-CN" sz="1600" dirty="0">
                  <a:solidFill>
                    <a:schemeClr val="accent6"/>
                  </a:solidFill>
                  <a:latin typeface="Consolas" panose="020B0609020204030204" pitchFamily="49" charset="0"/>
                  <a:cs typeface="Consolas" panose="020B0609020204030204" pitchFamily="49" charset="0"/>
                </a:rPr>
                <a:t>for </a:t>
              </a:r>
              <a:r>
                <a:rPr kumimoji="1" lang="en-US" altLang="zh-CN" sz="1600" dirty="0" err="1">
                  <a:solidFill>
                    <a:schemeClr val="accent6"/>
                  </a:solidFill>
                  <a:latin typeface="Consolas" panose="020B0609020204030204" pitchFamily="49" charset="0"/>
                  <a:cs typeface="Consolas" panose="020B0609020204030204" pitchFamily="49" charset="0"/>
                </a:rPr>
                <a:t>i</a:t>
              </a:r>
              <a:r>
                <a:rPr kumimoji="1" lang="en-US" altLang="zh-CN" sz="1600" dirty="0">
                  <a:solidFill>
                    <a:schemeClr val="accent6"/>
                  </a:solidFill>
                  <a:latin typeface="Consolas" panose="020B0609020204030204" pitchFamily="49" charset="0"/>
                  <a:cs typeface="Consolas" panose="020B0609020204030204" pitchFamily="49" charset="0"/>
                </a:rPr>
                <a:t> in </a:t>
              </a:r>
              <a:r>
                <a:rPr kumimoji="1" lang="en-US" altLang="zh-CN" sz="1600" dirty="0" err="1">
                  <a:solidFill>
                    <a:schemeClr val="accent6"/>
                  </a:solidFill>
                  <a:latin typeface="Consolas" panose="020B0609020204030204" pitchFamily="49" charset="0"/>
                  <a:cs typeface="Consolas" panose="020B0609020204030204" pitchFamily="49" charset="0"/>
                </a:rPr>
                <a:t>nthreads</a:t>
              </a:r>
              <a:r>
                <a:rPr kumimoji="1" lang="en-US" altLang="zh-CN" sz="1600" dirty="0">
                  <a:solidFill>
                    <a:schemeClr val="accent6"/>
                  </a:solidFill>
                  <a:latin typeface="Consolas" panose="020B0609020204030204" pitchFamily="49" charset="0"/>
                  <a:cs typeface="Consolas" panose="020B0609020204030204" pitchFamily="49" charset="0"/>
                </a:rPr>
                <a:t>:</a:t>
              </a:r>
            </a:p>
            <a:p>
              <a:r>
                <a:rPr kumimoji="1" lang="en-US" altLang="zh-CN" sz="1600" b="1" dirty="0">
                  <a:latin typeface="Consolas" panose="020B0609020204030204" pitchFamily="49" charset="0"/>
                  <a:cs typeface="Consolas" panose="020B0609020204030204" pitchFamily="49" charset="0"/>
                </a:rPr>
                <a:t>    </a:t>
              </a:r>
              <a:r>
                <a:rPr kumimoji="1" lang="en-US" altLang="zh-CN" sz="1600" b="1" dirty="0" err="1">
                  <a:latin typeface="Consolas" panose="020B0609020204030204" pitchFamily="49" charset="0"/>
                  <a:cs typeface="Consolas" panose="020B0609020204030204" pitchFamily="49" charset="0"/>
                </a:rPr>
                <a:t>create_thread</a:t>
              </a:r>
              <a:r>
                <a:rPr kumimoji="1" lang="en-US" altLang="zh-CN" sz="1600" b="1" dirty="0">
                  <a:latin typeface="Consolas" panose="020B0609020204030204" pitchFamily="49" charset="0"/>
                  <a:cs typeface="Consolas" panose="020B0609020204030204" pitchFamily="49" charset="0"/>
                </a:rPr>
                <a:t>(</a:t>
              </a:r>
              <a:r>
                <a:rPr kumimoji="1" lang="en-US" altLang="zh-CN" sz="1600" b="1" dirty="0" err="1">
                  <a:solidFill>
                    <a:srgbClr val="C00000"/>
                  </a:solidFill>
                  <a:latin typeface="Consolas" panose="020B0609020204030204" pitchFamily="49" charset="0"/>
                  <a:cs typeface="Consolas" panose="020B0609020204030204" pitchFamily="49" charset="0"/>
                </a:rPr>
                <a:t>do_sum</a:t>
              </a:r>
              <a:r>
                <a:rPr kumimoji="1" lang="en-US" altLang="zh-CN" sz="1600" b="1" dirty="0">
                  <a:latin typeface="Consolas" panose="020B0609020204030204" pitchFamily="49" charset="0"/>
                  <a:cs typeface="Consolas" panose="020B0609020204030204" pitchFamily="49" charset="0"/>
                </a:rPr>
                <a:t>(</a:t>
              </a:r>
              <a:r>
                <a:rPr kumimoji="1" lang="en-US" altLang="zh-CN" sz="1600" b="1" dirty="0" err="1">
                  <a:latin typeface="Consolas" panose="020B0609020204030204" pitchFamily="49" charset="0"/>
                  <a:cs typeface="Consolas" panose="020B0609020204030204" pitchFamily="49" charset="0"/>
                </a:rPr>
                <a:t>start,end</a:t>
              </a:r>
              <a:r>
                <a:rPr kumimoji="1" lang="en-US" altLang="zh-CN" sz="1600" b="1" dirty="0">
                  <a:latin typeface="Consolas" panose="020B0609020204030204" pitchFamily="49" charset="0"/>
                  <a:cs typeface="Consolas" panose="020B0609020204030204" pitchFamily="49" charset="0"/>
                </a:rPr>
                <a:t>))</a:t>
              </a:r>
            </a:p>
            <a:p>
              <a:r>
                <a:rPr kumimoji="1" lang="en-US" altLang="zh-CN" sz="1600" dirty="0">
                  <a:solidFill>
                    <a:schemeClr val="accent6"/>
                  </a:solidFill>
                  <a:latin typeface="Consolas" panose="020B0609020204030204" pitchFamily="49" charset="0"/>
                  <a:cs typeface="Consolas" panose="020B0609020204030204" pitchFamily="49" charset="0"/>
                </a:rPr>
                <a:t>for </a:t>
              </a:r>
              <a:r>
                <a:rPr kumimoji="1" lang="en-US" altLang="zh-CN" sz="1600" dirty="0" err="1">
                  <a:solidFill>
                    <a:schemeClr val="accent6"/>
                  </a:solidFill>
                  <a:latin typeface="Consolas" panose="020B0609020204030204" pitchFamily="49" charset="0"/>
                  <a:cs typeface="Consolas" panose="020B0609020204030204" pitchFamily="49" charset="0"/>
                </a:rPr>
                <a:t>i</a:t>
              </a:r>
              <a:r>
                <a:rPr kumimoji="1" lang="en-US" altLang="zh-CN" sz="1600" dirty="0">
                  <a:solidFill>
                    <a:schemeClr val="accent6"/>
                  </a:solidFill>
                  <a:latin typeface="Consolas" panose="020B0609020204030204" pitchFamily="49" charset="0"/>
                  <a:cs typeface="Consolas" panose="020B0609020204030204" pitchFamily="49" charset="0"/>
                </a:rPr>
                <a:t> in </a:t>
              </a:r>
              <a:r>
                <a:rPr kumimoji="1" lang="en-US" altLang="zh-CN" sz="1600" dirty="0" err="1">
                  <a:solidFill>
                    <a:schemeClr val="accent6"/>
                  </a:solidFill>
                  <a:latin typeface="Consolas" panose="020B0609020204030204" pitchFamily="49" charset="0"/>
                  <a:cs typeface="Consolas" panose="020B0609020204030204" pitchFamily="49" charset="0"/>
                </a:rPr>
                <a:t>nthreads</a:t>
              </a:r>
              <a:r>
                <a:rPr kumimoji="1" lang="en-US" altLang="zh-CN" sz="1600" dirty="0">
                  <a:solidFill>
                    <a:schemeClr val="accent6"/>
                  </a:solidFill>
                  <a:latin typeface="Consolas" panose="020B0609020204030204" pitchFamily="49" charset="0"/>
                  <a:cs typeface="Consolas" panose="020B0609020204030204" pitchFamily="49" charset="0"/>
                </a:rPr>
                <a:t>:</a:t>
              </a:r>
            </a:p>
            <a:p>
              <a:r>
                <a:rPr kumimoji="1" lang="en-US" altLang="zh-CN" sz="1600" dirty="0">
                  <a:solidFill>
                    <a:schemeClr val="accent6"/>
                  </a:solidFill>
                  <a:latin typeface="Consolas" panose="020B0609020204030204" pitchFamily="49" charset="0"/>
                  <a:cs typeface="Consolas" panose="020B0609020204030204" pitchFamily="49" charset="0"/>
                </a:rPr>
                <a:t>    sum += </a:t>
              </a:r>
              <a:r>
                <a:rPr kumimoji="1" lang="en-US" altLang="zh-CN" sz="1600" dirty="0" err="1">
                  <a:solidFill>
                    <a:schemeClr val="accent6"/>
                  </a:solidFill>
                  <a:latin typeface="Consolas" panose="020B0609020204030204" pitchFamily="49" charset="0"/>
                  <a:cs typeface="Consolas" panose="020B0609020204030204" pitchFamily="49" charset="0"/>
                </a:rPr>
                <a:t>join_thread</a:t>
              </a:r>
              <a:r>
                <a:rPr kumimoji="1" lang="en-US" altLang="zh-CN" sz="1600" dirty="0">
                  <a:solidFill>
                    <a:schemeClr val="accent6"/>
                  </a:solidFill>
                  <a:latin typeface="Consolas" panose="020B0609020204030204" pitchFamily="49" charset="0"/>
                  <a:cs typeface="Consolas" panose="020B0609020204030204" pitchFamily="49" charset="0"/>
                </a:rPr>
                <a:t>()</a:t>
              </a:r>
            </a:p>
            <a:p>
              <a:endParaRPr lang="en-US" altLang="zh-CN" sz="1600" dirty="0">
                <a:solidFill>
                  <a:schemeClr val="accent6"/>
                </a:solidFill>
                <a:latin typeface="Consolas" panose="020B0609020204030204" pitchFamily="49" charset="0"/>
                <a:cs typeface="Consolas" panose="020B0609020204030204" pitchFamily="49" charset="0"/>
              </a:endParaRPr>
            </a:p>
            <a:p>
              <a:r>
                <a:rPr lang="en-US" altLang="zh-CN" sz="1600" dirty="0">
                  <a:solidFill>
                    <a:schemeClr val="accent6"/>
                  </a:solidFill>
                  <a:latin typeface="Consolas" panose="020B0609020204030204" pitchFamily="49" charset="0"/>
                  <a:cs typeface="Consolas" panose="020B0609020204030204" pitchFamily="49" charset="0"/>
                </a:rPr>
                <a:t>print(sum)</a:t>
              </a:r>
              <a:endParaRPr lang="zh-CN" altLang="en-US" sz="1600" dirty="0">
                <a:solidFill>
                  <a:schemeClr val="accent6"/>
                </a:solidFill>
                <a:latin typeface="Consolas" panose="020B0609020204030204" pitchFamily="49" charset="0"/>
                <a:cs typeface="Consolas" panose="020B0609020204030204" pitchFamily="49" charset="0"/>
              </a:endParaRPr>
            </a:p>
          </p:txBody>
        </p:sp>
      </p:grpSp>
      <p:grpSp>
        <p:nvGrpSpPr>
          <p:cNvPr id="8" name="组合 7">
            <a:extLst>
              <a:ext uri="{FF2B5EF4-FFF2-40B4-BE49-F238E27FC236}">
                <a16:creationId xmlns:a16="http://schemas.microsoft.com/office/drawing/2014/main" id="{2A3FC722-F9F2-A87E-6AE5-7E2ED5C3F022}"/>
              </a:ext>
            </a:extLst>
          </p:cNvPr>
          <p:cNvGrpSpPr/>
          <p:nvPr/>
        </p:nvGrpSpPr>
        <p:grpSpPr>
          <a:xfrm>
            <a:off x="212110" y="2423410"/>
            <a:ext cx="3716978" cy="2306298"/>
            <a:chOff x="912506" y="1040359"/>
            <a:chExt cx="3401039" cy="2306298"/>
          </a:xfrm>
        </p:grpSpPr>
        <p:sp>
          <p:nvSpPr>
            <p:cNvPr id="9" name="矩形 8">
              <a:extLst>
                <a:ext uri="{FF2B5EF4-FFF2-40B4-BE49-F238E27FC236}">
                  <a16:creationId xmlns:a16="http://schemas.microsoft.com/office/drawing/2014/main" id="{6C7F175D-38CE-C1F3-680D-B3778337A2B0}"/>
                </a:ext>
              </a:extLst>
            </p:cNvPr>
            <p:cNvSpPr/>
            <p:nvPr/>
          </p:nvSpPr>
          <p:spPr>
            <a:xfrm>
              <a:off x="912506" y="1040359"/>
              <a:ext cx="3330430" cy="2306298"/>
            </a:xfrm>
            <a:prstGeom prst="rect">
              <a:avLst/>
            </a:prstGeom>
            <a:solidFill>
              <a:srgbClr val="FFE6FE"/>
            </a:solidFill>
            <a:ln w="12700">
              <a:solidFill>
                <a:schemeClr val="tx1"/>
              </a:solidFill>
              <a:tailEnd type="arrow"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7FAD732D-0453-AA62-DD99-3DCEEB319840}"/>
                </a:ext>
              </a:extLst>
            </p:cNvPr>
            <p:cNvSpPr/>
            <p:nvPr/>
          </p:nvSpPr>
          <p:spPr>
            <a:xfrm>
              <a:off x="961729" y="1041019"/>
              <a:ext cx="3351816" cy="2062103"/>
            </a:xfrm>
            <a:prstGeom prst="rect">
              <a:avLst/>
            </a:prstGeom>
          </p:spPr>
          <p:txBody>
            <a:bodyPr wrap="none">
              <a:spAutoFit/>
            </a:bodyPr>
            <a:lstStyle/>
            <a:p>
              <a:r>
                <a:rPr kumimoji="1" lang="en-US" altLang="zh-CN" sz="1600" dirty="0">
                  <a:latin typeface="Consolas" panose="020B0609020204030204" pitchFamily="49" charset="0"/>
                  <a:cs typeface="Consolas" panose="020B0609020204030204" pitchFamily="49" charset="0"/>
                </a:rPr>
                <a:t>extern int data[];</a:t>
              </a:r>
            </a:p>
            <a:p>
              <a:endParaRPr kumimoji="1" lang="en-US" altLang="zh-CN" sz="1600" dirty="0">
                <a:latin typeface="Consolas" panose="020B0609020204030204" pitchFamily="49" charset="0"/>
                <a:cs typeface="Consolas" panose="020B0609020204030204" pitchFamily="49" charset="0"/>
              </a:endParaRPr>
            </a:p>
            <a:p>
              <a:r>
                <a:rPr kumimoji="1" lang="en-US" altLang="zh-CN" sz="1600" dirty="0">
                  <a:latin typeface="Consolas" panose="020B0609020204030204" pitchFamily="49" charset="0"/>
                  <a:cs typeface="Consolas" panose="020B0609020204030204" pitchFamily="49" charset="0"/>
                </a:rPr>
                <a:t>def </a:t>
              </a:r>
              <a:r>
                <a:rPr kumimoji="1" lang="en-US" altLang="zh-CN" sz="1600" dirty="0" err="1">
                  <a:latin typeface="Consolas" panose="020B0609020204030204" pitchFamily="49" charset="0"/>
                  <a:cs typeface="Consolas" panose="020B0609020204030204" pitchFamily="49" charset="0"/>
                </a:rPr>
                <a:t>do_sum</a:t>
              </a:r>
              <a:r>
                <a:rPr kumimoji="1" lang="en-US" altLang="zh-CN" sz="1600" dirty="0">
                  <a:latin typeface="Consolas" panose="020B0609020204030204" pitchFamily="49" charset="0"/>
                  <a:cs typeface="Consolas" panose="020B0609020204030204" pitchFamily="49" charset="0"/>
                </a:rPr>
                <a:t>(int </a:t>
              </a:r>
              <a:r>
                <a:rPr kumimoji="1" lang="en-US" altLang="zh-CN" sz="1600" dirty="0" err="1">
                  <a:latin typeface="Consolas" panose="020B0609020204030204" pitchFamily="49" charset="0"/>
                  <a:cs typeface="Consolas" panose="020B0609020204030204" pitchFamily="49" charset="0"/>
                </a:rPr>
                <a:t>start,int</a:t>
              </a:r>
              <a:r>
                <a:rPr kumimoji="1" lang="en-US" altLang="zh-CN" sz="1600" dirty="0">
                  <a:latin typeface="Consolas" panose="020B0609020204030204" pitchFamily="49" charset="0"/>
                  <a:cs typeface="Consolas" panose="020B0609020204030204" pitchFamily="49" charset="0"/>
                </a:rPr>
                <a:t> end) {</a:t>
              </a:r>
            </a:p>
            <a:p>
              <a:r>
                <a:rPr kumimoji="1" lang="en-US" altLang="zh-CN" sz="1600" dirty="0">
                  <a:latin typeface="Consolas" panose="020B0609020204030204" pitchFamily="49" charset="0"/>
                  <a:cs typeface="Consolas" panose="020B0609020204030204" pitchFamily="49" charset="0"/>
                </a:rPr>
                <a:t> int </a:t>
              </a:r>
              <a:r>
                <a:rPr kumimoji="1" lang="en-US" altLang="zh-CN" sz="1600" dirty="0" err="1">
                  <a:latin typeface="Consolas" panose="020B0609020204030204" pitchFamily="49" charset="0"/>
                  <a:cs typeface="Consolas" panose="020B0609020204030204" pitchFamily="49" charset="0"/>
                </a:rPr>
                <a:t>local_sum</a:t>
              </a:r>
              <a:r>
                <a:rPr kumimoji="1" lang="en-US" altLang="zh-CN" sz="1600" dirty="0">
                  <a:latin typeface="Consolas" panose="020B0609020204030204" pitchFamily="49" charset="0"/>
                  <a:cs typeface="Consolas" panose="020B0609020204030204" pitchFamily="49" charset="0"/>
                </a:rPr>
                <a:t> = 0;</a:t>
              </a:r>
            </a:p>
            <a:p>
              <a:r>
                <a:rPr kumimoji="1" lang="en-US" altLang="zh-CN" sz="1600" dirty="0">
                  <a:latin typeface="Consolas" panose="020B0609020204030204" pitchFamily="49" charset="0"/>
                  <a:cs typeface="Consolas" panose="020B0609020204030204" pitchFamily="49" charset="0"/>
                </a:rPr>
                <a:t> for </a:t>
              </a:r>
              <a:r>
                <a:rPr kumimoji="1" lang="en-US" altLang="zh-CN" sz="1600" dirty="0" err="1">
                  <a:latin typeface="Consolas" panose="020B0609020204030204" pitchFamily="49" charset="0"/>
                  <a:cs typeface="Consolas" panose="020B0609020204030204" pitchFamily="49" charset="0"/>
                </a:rPr>
                <a:t>i</a:t>
              </a:r>
              <a:r>
                <a:rPr kumimoji="1" lang="en-US" altLang="zh-CN" sz="1600" dirty="0">
                  <a:latin typeface="Consolas" panose="020B0609020204030204" pitchFamily="49" charset="0"/>
                  <a:cs typeface="Consolas" panose="020B0609020204030204" pitchFamily="49" charset="0"/>
                </a:rPr>
                <a:t> in </a:t>
              </a:r>
              <a:r>
                <a:rPr kumimoji="1" lang="en-US" altLang="zh-CN" sz="1600" dirty="0" err="1">
                  <a:latin typeface="Consolas" panose="020B0609020204030204" pitchFamily="49" charset="0"/>
                  <a:cs typeface="Consolas" panose="020B0609020204030204" pitchFamily="49" charset="0"/>
                </a:rPr>
                <a:t>start..end</a:t>
              </a:r>
              <a:r>
                <a:rPr kumimoji="1" lang="en-US" altLang="zh-CN" sz="1600" dirty="0">
                  <a:latin typeface="Consolas" panose="020B0609020204030204" pitchFamily="49" charset="0"/>
                  <a:cs typeface="Consolas" panose="020B0609020204030204" pitchFamily="49" charset="0"/>
                </a:rPr>
                <a:t>:</a:t>
              </a:r>
            </a:p>
            <a:p>
              <a:r>
                <a:rPr kumimoji="1" lang="en-US" altLang="zh-CN" sz="1600" dirty="0">
                  <a:latin typeface="Consolas" panose="020B0609020204030204" pitchFamily="49" charset="0"/>
                  <a:cs typeface="Consolas" panose="020B0609020204030204" pitchFamily="49" charset="0"/>
                </a:rPr>
                <a:t>   </a:t>
              </a:r>
              <a:r>
                <a:rPr kumimoji="1" lang="en-US" altLang="zh-CN" sz="1600" dirty="0" err="1">
                  <a:latin typeface="Consolas" panose="020B0609020204030204" pitchFamily="49" charset="0"/>
                  <a:cs typeface="Consolas" panose="020B0609020204030204" pitchFamily="49" charset="0"/>
                </a:rPr>
                <a:t>local_sum</a:t>
              </a:r>
              <a:r>
                <a:rPr kumimoji="1" lang="en-US" altLang="zh-CN" sz="1600" dirty="0">
                  <a:latin typeface="Consolas" panose="020B0609020204030204" pitchFamily="49" charset="0"/>
                  <a:cs typeface="Consolas" panose="020B0609020204030204" pitchFamily="49" charset="0"/>
                </a:rPr>
                <a:t> += data[</a:t>
              </a:r>
              <a:r>
                <a:rPr kumimoji="1" lang="en-US" altLang="zh-CN" sz="1600" dirty="0" err="1">
                  <a:latin typeface="Consolas" panose="020B0609020204030204" pitchFamily="49" charset="0"/>
                  <a:cs typeface="Consolas" panose="020B0609020204030204" pitchFamily="49" charset="0"/>
                </a:rPr>
                <a:t>i</a:t>
              </a:r>
              <a:r>
                <a:rPr kumimoji="1" lang="en-US" altLang="zh-CN" sz="1600" dirty="0">
                  <a:latin typeface="Consolas" panose="020B0609020204030204" pitchFamily="49" charset="0"/>
                  <a:cs typeface="Consolas" panose="020B0609020204030204" pitchFamily="49" charset="0"/>
                </a:rPr>
                <a:t>]</a:t>
              </a:r>
            </a:p>
            <a:p>
              <a:r>
                <a:rPr lang="en-US" altLang="zh-CN" sz="1600" dirty="0">
                  <a:latin typeface="Consolas" panose="020B0609020204030204" pitchFamily="49" charset="0"/>
                  <a:cs typeface="Consolas" panose="020B0609020204030204" pitchFamily="49" charset="0"/>
                </a:rPr>
                <a:t> return </a:t>
              </a:r>
              <a:r>
                <a:rPr lang="en-US" altLang="zh-CN" sz="1600" dirty="0" err="1">
                  <a:latin typeface="Consolas" panose="020B0609020204030204" pitchFamily="49" charset="0"/>
                  <a:cs typeface="Consolas" panose="020B0609020204030204" pitchFamily="49" charset="0"/>
                </a:rPr>
                <a:t>local_sum</a:t>
              </a:r>
              <a:endParaRPr lang="en-US" altLang="zh-CN" sz="1600" dirty="0">
                <a:latin typeface="Consolas" panose="020B0609020204030204" pitchFamily="49" charset="0"/>
                <a:cs typeface="Consolas" panose="020B0609020204030204" pitchFamily="49" charset="0"/>
              </a:endParaRPr>
            </a:p>
            <a:p>
              <a:r>
                <a:rPr lang="en-US" altLang="zh-CN" sz="1600" dirty="0">
                  <a:latin typeface="Consolas" panose="020B0609020204030204" pitchFamily="49" charset="0"/>
                  <a:cs typeface="Consolas" panose="020B0609020204030204" pitchFamily="49" charset="0"/>
                </a:rPr>
                <a:t>}</a:t>
              </a:r>
              <a:endParaRPr lang="zh-CN" altLang="en-US" sz="1600" dirty="0">
                <a:latin typeface="Consolas" panose="020B0609020204030204" pitchFamily="49" charset="0"/>
                <a:cs typeface="Consolas" panose="020B0609020204030204" pitchFamily="49" charset="0"/>
              </a:endParaRPr>
            </a:p>
          </p:txBody>
        </p:sp>
      </p:grpSp>
      <p:sp>
        <p:nvSpPr>
          <p:cNvPr id="11" name="任意形状 10">
            <a:extLst>
              <a:ext uri="{FF2B5EF4-FFF2-40B4-BE49-F238E27FC236}">
                <a16:creationId xmlns:a16="http://schemas.microsoft.com/office/drawing/2014/main" id="{9F950FCE-9DEB-3830-029E-920F62C91909}"/>
              </a:ext>
            </a:extLst>
          </p:cNvPr>
          <p:cNvSpPr/>
          <p:nvPr/>
        </p:nvSpPr>
        <p:spPr>
          <a:xfrm>
            <a:off x="3479180" y="2176269"/>
            <a:ext cx="1583474" cy="1291760"/>
          </a:xfrm>
          <a:custGeom>
            <a:avLst/>
            <a:gdLst>
              <a:gd name="connsiteX0" fmla="*/ 1583474 w 1583474"/>
              <a:gd name="connsiteY0" fmla="*/ 1291760 h 1291760"/>
              <a:gd name="connsiteX1" fmla="*/ 802888 w 1583474"/>
              <a:gd name="connsiteY1" fmla="*/ 42824 h 1291760"/>
              <a:gd name="connsiteX2" fmla="*/ 0 w 1583474"/>
              <a:gd name="connsiteY2" fmla="*/ 410814 h 1291760"/>
            </a:gdLst>
            <a:ahLst/>
            <a:cxnLst>
              <a:cxn ang="0">
                <a:pos x="connsiteX0" y="connsiteY0"/>
              </a:cxn>
              <a:cxn ang="0">
                <a:pos x="connsiteX1" y="connsiteY1"/>
              </a:cxn>
              <a:cxn ang="0">
                <a:pos x="connsiteX2" y="connsiteY2"/>
              </a:cxn>
            </a:cxnLst>
            <a:rect l="l" t="t" r="r" b="b"/>
            <a:pathLst>
              <a:path w="1583474" h="1291760">
                <a:moveTo>
                  <a:pt x="1583474" y="1291760"/>
                </a:moveTo>
                <a:cubicBezTo>
                  <a:pt x="1325137" y="740704"/>
                  <a:pt x="1066800" y="189648"/>
                  <a:pt x="802888" y="42824"/>
                </a:cubicBezTo>
                <a:cubicBezTo>
                  <a:pt x="538976" y="-104000"/>
                  <a:pt x="269488" y="153407"/>
                  <a:pt x="0" y="410814"/>
                </a:cubicBezTo>
              </a:path>
            </a:pathLst>
          </a:custGeom>
          <a:noFill/>
          <a:ln w="28575">
            <a:solidFill>
              <a:schemeClr val="tx1"/>
            </a:solidFill>
            <a:prstDash val="sysDot"/>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221635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809660-9F51-2AD9-8284-3703879FCEFC}"/>
              </a:ext>
            </a:extLst>
          </p:cNvPr>
          <p:cNvSpPr>
            <a:spLocks noGrp="1"/>
          </p:cNvSpPr>
          <p:nvPr>
            <p:ph type="title"/>
          </p:nvPr>
        </p:nvSpPr>
        <p:spPr/>
        <p:txBody>
          <a:bodyPr/>
          <a:lstStyle/>
          <a:p>
            <a:r>
              <a:rPr kumimoji="1" lang="en-US" altLang="zh-CN" dirty="0"/>
              <a:t>Problem: coherence under memory access hierarchy </a:t>
            </a:r>
            <a:endParaRPr kumimoji="1" lang="zh-CN" altLang="en-US" dirty="0"/>
          </a:p>
        </p:txBody>
      </p:sp>
      <p:sp>
        <p:nvSpPr>
          <p:cNvPr id="3" name="内容占位符 2">
            <a:extLst>
              <a:ext uri="{FF2B5EF4-FFF2-40B4-BE49-F238E27FC236}">
                <a16:creationId xmlns:a16="http://schemas.microsoft.com/office/drawing/2014/main" id="{E33B1515-90BE-D9AE-D2C4-F1EA5C4E6E98}"/>
              </a:ext>
            </a:extLst>
          </p:cNvPr>
          <p:cNvSpPr>
            <a:spLocks noGrp="1"/>
          </p:cNvSpPr>
          <p:nvPr>
            <p:ph idx="1"/>
          </p:nvPr>
        </p:nvSpPr>
        <p:spPr>
          <a:xfrm>
            <a:off x="302840" y="1129308"/>
            <a:ext cx="8538320" cy="3771636"/>
          </a:xfrm>
        </p:spPr>
        <p:txBody>
          <a:bodyPr/>
          <a:lstStyle/>
          <a:p>
            <a:r>
              <a:rPr kumimoji="1" lang="en-US" altLang="zh-CN" dirty="0"/>
              <a:t>Updates are first stored in the cache for better performance </a:t>
            </a:r>
          </a:p>
          <a:p>
            <a:pPr lvl="1"/>
            <a:r>
              <a:rPr kumimoji="1" lang="en-US" altLang="zh-CN" dirty="0"/>
              <a:t>Without synchronization, different core’s cache may have different values</a:t>
            </a:r>
          </a:p>
          <a:p>
            <a:r>
              <a:rPr kumimoji="1" lang="en-US" altLang="zh-CN" dirty="0"/>
              <a:t>The consistency problem described earlier happens in a multi-core setting</a:t>
            </a:r>
          </a:p>
          <a:p>
            <a:pPr lvl="1"/>
            <a:r>
              <a:rPr kumimoji="1" lang="en-US" altLang="zh-CN" dirty="0"/>
              <a:t>E.g., if core 1 writes to addr0, and core 2 should see it later </a:t>
            </a:r>
            <a:endParaRPr kumimoji="1" lang="zh-CN" altLang="en-US" dirty="0"/>
          </a:p>
        </p:txBody>
      </p:sp>
      <p:sp>
        <p:nvSpPr>
          <p:cNvPr id="4" name="灯片编号占位符 3">
            <a:extLst>
              <a:ext uri="{FF2B5EF4-FFF2-40B4-BE49-F238E27FC236}">
                <a16:creationId xmlns:a16="http://schemas.microsoft.com/office/drawing/2014/main" id="{5C3E3106-56A3-91C9-360C-96D030C1D815}"/>
              </a:ext>
            </a:extLst>
          </p:cNvPr>
          <p:cNvSpPr>
            <a:spLocks noGrp="1"/>
          </p:cNvSpPr>
          <p:nvPr>
            <p:ph type="sldNum" sz="quarter" idx="12"/>
          </p:nvPr>
        </p:nvSpPr>
        <p:spPr/>
        <p:txBody>
          <a:bodyPr/>
          <a:lstStyle/>
          <a:p>
            <a:fld id="{ADE361C3-C043-4A6E-BDCE-8DA1E7D90A3B}" type="slidenum">
              <a:rPr lang="zh-CN" altLang="en-US" smtClean="0"/>
              <a:pPr/>
              <a:t>31</a:t>
            </a:fld>
            <a:endParaRPr lang="zh-CN" altLang="en-US" dirty="0"/>
          </a:p>
        </p:txBody>
      </p:sp>
      <p:pic>
        <p:nvPicPr>
          <p:cNvPr id="5" name="图片 4">
            <a:extLst>
              <a:ext uri="{FF2B5EF4-FFF2-40B4-BE49-F238E27FC236}">
                <a16:creationId xmlns:a16="http://schemas.microsoft.com/office/drawing/2014/main" id="{07F8C5C4-E0E3-58F5-1D10-E71F804C47AF}"/>
              </a:ext>
            </a:extLst>
          </p:cNvPr>
          <p:cNvPicPr>
            <a:picLocks noChangeAspect="1"/>
          </p:cNvPicPr>
          <p:nvPr/>
        </p:nvPicPr>
        <p:blipFill>
          <a:blip r:embed="rId3"/>
          <a:stretch>
            <a:fillRect/>
          </a:stretch>
        </p:blipFill>
        <p:spPr>
          <a:xfrm>
            <a:off x="1259632" y="2863694"/>
            <a:ext cx="5985892" cy="2719677"/>
          </a:xfrm>
          <a:prstGeom prst="rect">
            <a:avLst/>
          </a:prstGeom>
        </p:spPr>
      </p:pic>
    </p:spTree>
    <p:extLst>
      <p:ext uri="{BB962C8B-B14F-4D97-AF65-F5344CB8AC3E}">
        <p14:creationId xmlns:p14="http://schemas.microsoft.com/office/powerpoint/2010/main" val="655231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049C87-C066-7FBD-571F-E39F618B1A6E}"/>
              </a:ext>
            </a:extLst>
          </p:cNvPr>
          <p:cNvSpPr>
            <a:spLocks noGrp="1"/>
          </p:cNvSpPr>
          <p:nvPr>
            <p:ph type="title"/>
          </p:nvPr>
        </p:nvSpPr>
        <p:spPr/>
        <p:txBody>
          <a:bodyPr/>
          <a:lstStyle/>
          <a:p>
            <a:r>
              <a:rPr kumimoji="1" lang="en-US" altLang="zh-CN" dirty="0"/>
              <a:t>A quick look at the cache coherence protocols </a:t>
            </a:r>
            <a:endParaRPr kumimoji="1" lang="zh-CN" altLang="en-US" dirty="0"/>
          </a:p>
        </p:txBody>
      </p:sp>
      <p:sp>
        <p:nvSpPr>
          <p:cNvPr id="3" name="内容占位符 2">
            <a:extLst>
              <a:ext uri="{FF2B5EF4-FFF2-40B4-BE49-F238E27FC236}">
                <a16:creationId xmlns:a16="http://schemas.microsoft.com/office/drawing/2014/main" id="{E675F634-B9F6-2698-3009-79295AF45540}"/>
              </a:ext>
            </a:extLst>
          </p:cNvPr>
          <p:cNvSpPr>
            <a:spLocks noGrp="1"/>
          </p:cNvSpPr>
          <p:nvPr>
            <p:ph idx="1"/>
          </p:nvPr>
        </p:nvSpPr>
        <p:spPr/>
        <p:txBody>
          <a:bodyPr/>
          <a:lstStyle/>
          <a:p>
            <a:r>
              <a:rPr kumimoji="1" lang="en-US" altLang="zh-CN" dirty="0"/>
              <a:t>Cache coherence protocols </a:t>
            </a:r>
          </a:p>
          <a:p>
            <a:pPr lvl="1"/>
            <a:r>
              <a:rPr kumimoji="1" lang="en-US" altLang="zh-CN" dirty="0"/>
              <a:t>Ensure different core have a consistent view of the cached value</a:t>
            </a:r>
          </a:p>
          <a:p>
            <a:pPr lvl="1"/>
            <a:r>
              <a:rPr kumimoji="1" lang="en-US" altLang="zh-CN" dirty="0"/>
              <a:t>E.g., informally, if core 1 made an update to cache line L1, the L1’s value will be visible to core 2 in a timely manner  </a:t>
            </a:r>
          </a:p>
          <a:p>
            <a:r>
              <a:rPr kumimoji="1" lang="en-US" altLang="zh-CN" dirty="0"/>
              <a:t>Snoop-based cache (&amp;directory-based) coherence protocol </a:t>
            </a:r>
          </a:p>
          <a:p>
            <a:pPr lvl="1"/>
            <a:r>
              <a:rPr kumimoji="1" lang="en-US" altLang="zh-CN" dirty="0"/>
              <a:t>Each cache controller snoops all the memory reads/writes from the others </a:t>
            </a:r>
          </a:p>
          <a:p>
            <a:pPr lvl="1"/>
            <a:r>
              <a:rPr kumimoji="1" lang="en-US" altLang="zh-CN" dirty="0"/>
              <a:t>Maybe implemented with a global directory (directory-based protocols)</a:t>
            </a:r>
          </a:p>
        </p:txBody>
      </p:sp>
      <p:sp>
        <p:nvSpPr>
          <p:cNvPr id="4" name="灯片编号占位符 3">
            <a:extLst>
              <a:ext uri="{FF2B5EF4-FFF2-40B4-BE49-F238E27FC236}">
                <a16:creationId xmlns:a16="http://schemas.microsoft.com/office/drawing/2014/main" id="{B728D64D-0658-5D1B-CB4E-EADA7BB4BEAA}"/>
              </a:ext>
            </a:extLst>
          </p:cNvPr>
          <p:cNvSpPr>
            <a:spLocks noGrp="1"/>
          </p:cNvSpPr>
          <p:nvPr>
            <p:ph type="sldNum" sz="quarter" idx="12"/>
          </p:nvPr>
        </p:nvSpPr>
        <p:spPr/>
        <p:txBody>
          <a:bodyPr/>
          <a:lstStyle/>
          <a:p>
            <a:fld id="{ADE361C3-C043-4A6E-BDCE-8DA1E7D90A3B}" type="slidenum">
              <a:rPr lang="zh-CN" altLang="en-US" smtClean="0"/>
              <a:pPr/>
              <a:t>32</a:t>
            </a:fld>
            <a:endParaRPr lang="zh-CN" altLang="en-US" dirty="0"/>
          </a:p>
        </p:txBody>
      </p:sp>
    </p:spTree>
    <p:extLst>
      <p:ext uri="{BB962C8B-B14F-4D97-AF65-F5344CB8AC3E}">
        <p14:creationId xmlns:p14="http://schemas.microsoft.com/office/powerpoint/2010/main" val="3156435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0995AA-AE48-C7FA-3893-6BAAB125A802}"/>
              </a:ext>
            </a:extLst>
          </p:cNvPr>
          <p:cNvSpPr>
            <a:spLocks noGrp="1"/>
          </p:cNvSpPr>
          <p:nvPr>
            <p:ph type="title"/>
          </p:nvPr>
        </p:nvSpPr>
        <p:spPr/>
        <p:txBody>
          <a:bodyPr/>
          <a:lstStyle/>
          <a:p>
            <a:r>
              <a:rPr kumimoji="1" lang="en-US" altLang="zh-CN" dirty="0"/>
              <a:t>Challenging to scale due to cache coherence protocols </a:t>
            </a:r>
            <a:endParaRPr kumimoji="1" lang="zh-CN" altLang="en-US" dirty="0"/>
          </a:p>
        </p:txBody>
      </p:sp>
      <p:sp>
        <p:nvSpPr>
          <p:cNvPr id="3" name="内容占位符 2">
            <a:extLst>
              <a:ext uri="{FF2B5EF4-FFF2-40B4-BE49-F238E27FC236}">
                <a16:creationId xmlns:a16="http://schemas.microsoft.com/office/drawing/2014/main" id="{CD0F2E25-9E71-F14A-0028-ACA4D467C7E6}"/>
              </a:ext>
            </a:extLst>
          </p:cNvPr>
          <p:cNvSpPr>
            <a:spLocks noGrp="1"/>
          </p:cNvSpPr>
          <p:nvPr>
            <p:ph idx="1"/>
          </p:nvPr>
        </p:nvSpPr>
        <p:spPr>
          <a:xfrm>
            <a:off x="302840" y="1129308"/>
            <a:ext cx="8229600" cy="4356826"/>
          </a:xfrm>
        </p:spPr>
        <p:txBody>
          <a:bodyPr/>
          <a:lstStyle/>
          <a:p>
            <a:r>
              <a:rPr kumimoji="1" lang="en-US" altLang="zh-CN" dirty="0"/>
              <a:t>Analysis of the previous protocols </a:t>
            </a:r>
          </a:p>
          <a:p>
            <a:pPr lvl="1"/>
            <a:r>
              <a:rPr kumimoji="1" lang="en-US" altLang="zh-CN" dirty="0"/>
              <a:t> In snoop-based protocols, the #snoops increase linearly w/ the number of cores </a:t>
            </a:r>
          </a:p>
          <a:p>
            <a:pPr lvl="1"/>
            <a:r>
              <a:rPr kumimoji="1" lang="en-US" altLang="zh-CN" dirty="0"/>
              <a:t>In directory-based protocols, the directory will become the bottleneck </a:t>
            </a:r>
          </a:p>
          <a:p>
            <a:r>
              <a:rPr kumimoji="1" lang="en-US" altLang="zh-CN" dirty="0"/>
              <a:t>Some multi-core CPUs do scale, but trade programmability </a:t>
            </a:r>
          </a:p>
          <a:p>
            <a:pPr lvl="1"/>
            <a:r>
              <a:rPr kumimoji="1" lang="en-US" altLang="zh-CN" dirty="0"/>
              <a:t>E.g., ARM supports a relaxed consistency model, can support many cores; e.g., Huawei </a:t>
            </a:r>
            <a:r>
              <a:rPr kumimoji="1" lang="en-US" altLang="zh-CN" dirty="0" err="1"/>
              <a:t>kunpeng</a:t>
            </a:r>
            <a:r>
              <a:rPr kumimoji="1" lang="en-US" altLang="zh-CN" dirty="0"/>
              <a:t> 920 has 64 cores </a:t>
            </a:r>
          </a:p>
          <a:p>
            <a:pPr lvl="1"/>
            <a:r>
              <a:rPr kumimoji="1" lang="en-US" altLang="zh-CN" dirty="0"/>
              <a:t>But, developers need to explicitly add barriers to ensure the last write has been seen by the others, e.g., fences </a:t>
            </a:r>
          </a:p>
          <a:p>
            <a:r>
              <a:rPr kumimoji="1" lang="en-US" altLang="zh-CN" dirty="0"/>
              <a:t>Modern CPU have a limited #cores on a single chip (20 – 100) </a:t>
            </a:r>
          </a:p>
          <a:p>
            <a:pPr lvl="1"/>
            <a:r>
              <a:rPr kumimoji="1" lang="en-US" altLang="zh-CN" dirty="0"/>
              <a:t>Modern GPUs have many cores, but </a:t>
            </a:r>
            <a:r>
              <a:rPr kumimoji="1" lang="en-US" altLang="zh-CN" b="1" dirty="0">
                <a:solidFill>
                  <a:srgbClr val="C00000"/>
                </a:solidFill>
              </a:rPr>
              <a:t>has no cache coherence </a:t>
            </a:r>
            <a:r>
              <a:rPr kumimoji="1" lang="en-US" altLang="zh-CN" dirty="0"/>
              <a:t>at all </a:t>
            </a:r>
            <a:endParaRPr kumimoji="1" lang="zh-CN" altLang="en-US" dirty="0"/>
          </a:p>
        </p:txBody>
      </p:sp>
      <p:sp>
        <p:nvSpPr>
          <p:cNvPr id="4" name="灯片编号占位符 3">
            <a:extLst>
              <a:ext uri="{FF2B5EF4-FFF2-40B4-BE49-F238E27FC236}">
                <a16:creationId xmlns:a16="http://schemas.microsoft.com/office/drawing/2014/main" id="{A19E11C0-E743-30E4-256A-4310C3C79D48}"/>
              </a:ext>
            </a:extLst>
          </p:cNvPr>
          <p:cNvSpPr>
            <a:spLocks noGrp="1"/>
          </p:cNvSpPr>
          <p:nvPr>
            <p:ph type="sldNum" sz="quarter" idx="12"/>
          </p:nvPr>
        </p:nvSpPr>
        <p:spPr/>
        <p:txBody>
          <a:bodyPr/>
          <a:lstStyle/>
          <a:p>
            <a:fld id="{ADE361C3-C043-4A6E-BDCE-8DA1E7D90A3B}" type="slidenum">
              <a:rPr lang="zh-CN" altLang="en-US" smtClean="0"/>
              <a:pPr/>
              <a:t>33</a:t>
            </a:fld>
            <a:endParaRPr lang="zh-CN" altLang="en-US" dirty="0"/>
          </a:p>
        </p:txBody>
      </p:sp>
    </p:spTree>
    <p:extLst>
      <p:ext uri="{BB962C8B-B14F-4D97-AF65-F5344CB8AC3E}">
        <p14:creationId xmlns:p14="http://schemas.microsoft.com/office/powerpoint/2010/main" val="3122078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16A303-5670-C72F-0552-FEA16ADA10CC}"/>
              </a:ext>
            </a:extLst>
          </p:cNvPr>
          <p:cNvSpPr>
            <a:spLocks noGrp="1"/>
          </p:cNvSpPr>
          <p:nvPr>
            <p:ph type="title"/>
          </p:nvPr>
        </p:nvSpPr>
        <p:spPr/>
        <p:txBody>
          <a:bodyPr/>
          <a:lstStyle/>
          <a:p>
            <a:r>
              <a:rPr kumimoji="1" lang="en-US" altLang="zh-CN" dirty="0"/>
              <a:t>Approach #2 of multi-core: increase per-core density </a:t>
            </a:r>
            <a:endParaRPr kumimoji="1" lang="zh-CN" altLang="en-US" dirty="0"/>
          </a:p>
        </p:txBody>
      </p:sp>
      <p:sp>
        <p:nvSpPr>
          <p:cNvPr id="4" name="灯片编号占位符 3">
            <a:extLst>
              <a:ext uri="{FF2B5EF4-FFF2-40B4-BE49-F238E27FC236}">
                <a16:creationId xmlns:a16="http://schemas.microsoft.com/office/drawing/2014/main" id="{133330CE-0483-B542-D0E4-2E3C1BA65567}"/>
              </a:ext>
            </a:extLst>
          </p:cNvPr>
          <p:cNvSpPr>
            <a:spLocks noGrp="1"/>
          </p:cNvSpPr>
          <p:nvPr>
            <p:ph type="sldNum" sz="quarter" idx="12"/>
          </p:nvPr>
        </p:nvSpPr>
        <p:spPr/>
        <p:txBody>
          <a:bodyPr/>
          <a:lstStyle/>
          <a:p>
            <a:fld id="{ADE361C3-C043-4A6E-BDCE-8DA1E7D90A3B}" type="slidenum">
              <a:rPr lang="zh-CN" altLang="en-US" smtClean="0"/>
              <a:pPr/>
              <a:t>34</a:t>
            </a:fld>
            <a:endParaRPr lang="zh-CN" altLang="en-US" dirty="0"/>
          </a:p>
        </p:txBody>
      </p:sp>
      <p:pic>
        <p:nvPicPr>
          <p:cNvPr id="6" name="内容占位符 5" descr="图示&#10;&#10;描述已自动生成">
            <a:extLst>
              <a:ext uri="{FF2B5EF4-FFF2-40B4-BE49-F238E27FC236}">
                <a16:creationId xmlns:a16="http://schemas.microsoft.com/office/drawing/2014/main" id="{E324D61B-7A1B-C2FD-6E38-014A7E71641B}"/>
              </a:ext>
            </a:extLst>
          </p:cNvPr>
          <p:cNvPicPr>
            <a:picLocks noChangeAspect="1"/>
          </p:cNvPicPr>
          <p:nvPr/>
        </p:nvPicPr>
        <p:blipFill rotWithShape="1">
          <a:blip r:embed="rId2">
            <a:extLst>
              <a:ext uri="{28A0092B-C50C-407E-A947-70E740481C1C}">
                <a14:useLocalDpi xmlns:a14="http://schemas.microsoft.com/office/drawing/2010/main" val="0"/>
              </a:ext>
            </a:extLst>
          </a:blip>
          <a:srcRect r="61290"/>
          <a:stretch/>
        </p:blipFill>
        <p:spPr>
          <a:xfrm>
            <a:off x="459609" y="1549735"/>
            <a:ext cx="2592288" cy="3651126"/>
          </a:xfrm>
          <a:prstGeom prst="rect">
            <a:avLst/>
          </a:prstGeom>
        </p:spPr>
      </p:pic>
      <p:sp>
        <p:nvSpPr>
          <p:cNvPr id="7" name="右箭头 6">
            <a:extLst>
              <a:ext uri="{FF2B5EF4-FFF2-40B4-BE49-F238E27FC236}">
                <a16:creationId xmlns:a16="http://schemas.microsoft.com/office/drawing/2014/main" id="{C45A0D6E-8424-7EF6-039C-F89ED0FE47FE}"/>
              </a:ext>
            </a:extLst>
          </p:cNvPr>
          <p:cNvSpPr/>
          <p:nvPr/>
        </p:nvSpPr>
        <p:spPr>
          <a:xfrm>
            <a:off x="3870254" y="2871242"/>
            <a:ext cx="864096" cy="1008112"/>
          </a:xfrm>
          <a:prstGeom prst="rightArrow">
            <a:avLst/>
          </a:prstGeom>
          <a:ln w="12700">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8" name="内容占位符 5" descr="表格&#10;&#10;低可信度描述已自动生成">
            <a:extLst>
              <a:ext uri="{FF2B5EF4-FFF2-40B4-BE49-F238E27FC236}">
                <a16:creationId xmlns:a16="http://schemas.microsoft.com/office/drawing/2014/main" id="{DBB35C7F-F5BF-6A15-C323-2A2BADA067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1489348"/>
            <a:ext cx="2890043" cy="3771900"/>
          </a:xfrm>
          <a:prstGeom prst="rect">
            <a:avLst/>
          </a:prstGeom>
        </p:spPr>
      </p:pic>
      <p:sp>
        <p:nvSpPr>
          <p:cNvPr id="5" name="文本框 4">
            <a:extLst>
              <a:ext uri="{FF2B5EF4-FFF2-40B4-BE49-F238E27FC236}">
                <a16:creationId xmlns:a16="http://schemas.microsoft.com/office/drawing/2014/main" id="{2B050B05-EBAA-3BEB-A5E4-07BCC86C3D40}"/>
              </a:ext>
            </a:extLst>
          </p:cNvPr>
          <p:cNvSpPr txBox="1"/>
          <p:nvPr/>
        </p:nvSpPr>
        <p:spPr>
          <a:xfrm>
            <a:off x="3055541" y="970189"/>
            <a:ext cx="3032918" cy="369332"/>
          </a:xfrm>
          <a:prstGeom prst="rect">
            <a:avLst/>
          </a:prstGeom>
          <a:noFill/>
        </p:spPr>
        <p:txBody>
          <a:bodyPr wrap="square">
            <a:spAutoFit/>
          </a:bodyPr>
          <a:lstStyle/>
          <a:p>
            <a:r>
              <a:rPr kumimoji="1" lang="en-US" altLang="zh-CN" dirty="0"/>
              <a:t>More ALUs on a single core</a:t>
            </a:r>
            <a:endParaRPr lang="zh-CN" altLang="en-US" dirty="0"/>
          </a:p>
        </p:txBody>
      </p:sp>
    </p:spTree>
    <p:extLst>
      <p:ext uri="{BB962C8B-B14F-4D97-AF65-F5344CB8AC3E}">
        <p14:creationId xmlns:p14="http://schemas.microsoft.com/office/powerpoint/2010/main" val="3469732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2694E-B409-8002-070B-EAA2F98348A2}"/>
              </a:ext>
            </a:extLst>
          </p:cNvPr>
          <p:cNvSpPr>
            <a:spLocks noGrp="1"/>
          </p:cNvSpPr>
          <p:nvPr>
            <p:ph type="title"/>
          </p:nvPr>
        </p:nvSpPr>
        <p:spPr/>
        <p:txBody>
          <a:bodyPr/>
          <a:lstStyle/>
          <a:p>
            <a:r>
              <a:rPr kumimoji="1" lang="en" altLang="zh-CN" dirty="0"/>
              <a:t>Add ALUs to increase compute capability </a:t>
            </a:r>
            <a:endParaRPr kumimoji="1" lang="zh-CN" altLang="en-US" dirty="0"/>
          </a:p>
        </p:txBody>
      </p:sp>
      <p:sp>
        <p:nvSpPr>
          <p:cNvPr id="3" name="内容占位符 2">
            <a:extLst>
              <a:ext uri="{FF2B5EF4-FFF2-40B4-BE49-F238E27FC236}">
                <a16:creationId xmlns:a16="http://schemas.microsoft.com/office/drawing/2014/main" id="{51CC52BE-F18C-9C3F-E894-9B99C0F6BDDB}"/>
              </a:ext>
            </a:extLst>
          </p:cNvPr>
          <p:cNvSpPr>
            <a:spLocks noGrp="1"/>
          </p:cNvSpPr>
          <p:nvPr>
            <p:ph idx="1"/>
          </p:nvPr>
        </p:nvSpPr>
        <p:spPr>
          <a:xfrm>
            <a:off x="302840" y="1129308"/>
            <a:ext cx="5349280" cy="4356826"/>
          </a:xfrm>
        </p:spPr>
        <p:txBody>
          <a:bodyPr>
            <a:normAutofit/>
          </a:bodyPr>
          <a:lstStyle/>
          <a:p>
            <a:r>
              <a:rPr kumimoji="1" lang="en-US" altLang="zh-CN" dirty="0"/>
              <a:t>Observation: data-parallel parallelism  </a:t>
            </a:r>
          </a:p>
          <a:p>
            <a:pPr lvl="1"/>
            <a:r>
              <a:rPr kumimoji="1" lang="en-US" altLang="zh-CN" dirty="0"/>
              <a:t>Huge computation usually means operate on a huge amount of data </a:t>
            </a:r>
          </a:p>
          <a:p>
            <a:pPr lvl="1"/>
            <a:r>
              <a:rPr kumimoji="1" lang="en-US" altLang="zh-CN" dirty="0"/>
              <a:t>Yet, the computation (instruction) on each of the data is similar </a:t>
            </a:r>
          </a:p>
          <a:p>
            <a:r>
              <a:rPr kumimoji="1" lang="en-US" altLang="zh-CN" dirty="0"/>
              <a:t>New ISA: SIMD processing </a:t>
            </a:r>
          </a:p>
          <a:p>
            <a:pPr lvl="1"/>
            <a:r>
              <a:rPr kumimoji="1" lang="en-US" altLang="zh-CN" dirty="0"/>
              <a:t>Single instruction (e.g., read/add), multiple data </a:t>
            </a:r>
          </a:p>
          <a:p>
            <a:pPr lvl="1"/>
            <a:r>
              <a:rPr kumimoji="1" lang="en-US" altLang="zh-CN" dirty="0"/>
              <a:t>Same instruction broadcast to multiple ALUs in parallel </a:t>
            </a:r>
          </a:p>
          <a:p>
            <a:r>
              <a:rPr kumimoji="1" lang="en-US" altLang="zh-CN" dirty="0"/>
              <a:t>Question: why not different instructions </a:t>
            </a:r>
          </a:p>
          <a:p>
            <a:pPr lvl="1"/>
            <a:r>
              <a:rPr kumimoji="1" lang="en-US" altLang="zh-CN" dirty="0"/>
              <a:t>Cost of manage per-ALU instruction stream</a:t>
            </a:r>
            <a:endParaRPr kumimoji="1" lang="zh-CN" altLang="en-US" dirty="0"/>
          </a:p>
        </p:txBody>
      </p:sp>
      <p:sp>
        <p:nvSpPr>
          <p:cNvPr id="4" name="灯片编号占位符 3">
            <a:extLst>
              <a:ext uri="{FF2B5EF4-FFF2-40B4-BE49-F238E27FC236}">
                <a16:creationId xmlns:a16="http://schemas.microsoft.com/office/drawing/2014/main" id="{085C7CF8-76C2-D6AB-10FB-71D82E6181D1}"/>
              </a:ext>
            </a:extLst>
          </p:cNvPr>
          <p:cNvSpPr>
            <a:spLocks noGrp="1"/>
          </p:cNvSpPr>
          <p:nvPr>
            <p:ph type="sldNum" sz="quarter" idx="12"/>
          </p:nvPr>
        </p:nvSpPr>
        <p:spPr/>
        <p:txBody>
          <a:bodyPr/>
          <a:lstStyle/>
          <a:p>
            <a:fld id="{ADE361C3-C043-4A6E-BDCE-8DA1E7D90A3B}" type="slidenum">
              <a:rPr lang="zh-CN" altLang="en-US" smtClean="0"/>
              <a:pPr/>
              <a:t>35</a:t>
            </a:fld>
            <a:endParaRPr lang="zh-CN" altLang="en-US" dirty="0"/>
          </a:p>
        </p:txBody>
      </p:sp>
      <p:pic>
        <p:nvPicPr>
          <p:cNvPr id="5" name="内容占位符 5" descr="表格&#10;&#10;低可信度描述已自动生成">
            <a:extLst>
              <a:ext uri="{FF2B5EF4-FFF2-40B4-BE49-F238E27FC236}">
                <a16:creationId xmlns:a16="http://schemas.microsoft.com/office/drawing/2014/main" id="{937F217D-3061-E5D6-B27E-4A733B7A8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751" y="1327185"/>
            <a:ext cx="2890043" cy="3771900"/>
          </a:xfrm>
          <a:prstGeom prst="rect">
            <a:avLst/>
          </a:prstGeom>
        </p:spPr>
      </p:pic>
    </p:spTree>
    <p:extLst>
      <p:ext uri="{BB962C8B-B14F-4D97-AF65-F5344CB8AC3E}">
        <p14:creationId xmlns:p14="http://schemas.microsoft.com/office/powerpoint/2010/main" val="26163467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9A6D7-6027-73D5-137C-A1E770821CEC}"/>
              </a:ext>
            </a:extLst>
          </p:cNvPr>
          <p:cNvSpPr>
            <a:spLocks noGrp="1"/>
          </p:cNvSpPr>
          <p:nvPr>
            <p:ph type="title"/>
          </p:nvPr>
        </p:nvSpPr>
        <p:spPr/>
        <p:txBody>
          <a:bodyPr/>
          <a:lstStyle/>
          <a:p>
            <a:r>
              <a:rPr kumimoji="1" lang="en-US" altLang="zh-CN" dirty="0"/>
              <a:t>SIMD processing with Intel’s AVX intrinsic </a:t>
            </a:r>
            <a:endParaRPr kumimoji="1" lang="zh-CN" altLang="en-US" dirty="0"/>
          </a:p>
        </p:txBody>
      </p:sp>
      <p:sp>
        <p:nvSpPr>
          <p:cNvPr id="3" name="内容占位符 2">
            <a:extLst>
              <a:ext uri="{FF2B5EF4-FFF2-40B4-BE49-F238E27FC236}">
                <a16:creationId xmlns:a16="http://schemas.microsoft.com/office/drawing/2014/main" id="{87A6196A-CA36-DC9E-468D-E52A74FA1CD7}"/>
              </a:ext>
            </a:extLst>
          </p:cNvPr>
          <p:cNvSpPr>
            <a:spLocks noGrp="1"/>
          </p:cNvSpPr>
          <p:nvPr>
            <p:ph idx="1"/>
          </p:nvPr>
        </p:nvSpPr>
        <p:spPr>
          <a:xfrm>
            <a:off x="302840" y="1129308"/>
            <a:ext cx="8229600" cy="4167654"/>
          </a:xfrm>
        </p:spPr>
        <p:txBody>
          <a:bodyPr/>
          <a:lstStyle/>
          <a:p>
            <a:r>
              <a:rPr kumimoji="1" lang="en-US" altLang="zh-CN" dirty="0"/>
              <a:t>Example program: add two vectors </a:t>
            </a:r>
          </a:p>
          <a:p>
            <a:pPr lvl="1"/>
            <a:r>
              <a:rPr kumimoji="1" lang="en-US" altLang="zh-CN" dirty="0"/>
              <a:t>Suppose the target machine has 256-bit SIMD width (32B = 8 x 4-bit float)</a:t>
            </a:r>
          </a:p>
          <a:p>
            <a:pPr lvl="1"/>
            <a:r>
              <a:rPr kumimoji="1" lang="en-US" altLang="zh-CN" dirty="0"/>
              <a:t>The memory has too be aligned to enable SIMD calculation </a:t>
            </a:r>
          </a:p>
        </p:txBody>
      </p:sp>
      <p:sp>
        <p:nvSpPr>
          <p:cNvPr id="4" name="灯片编号占位符 3">
            <a:extLst>
              <a:ext uri="{FF2B5EF4-FFF2-40B4-BE49-F238E27FC236}">
                <a16:creationId xmlns:a16="http://schemas.microsoft.com/office/drawing/2014/main" id="{6BCBF7C6-27DD-E373-84F6-526F965BEF6C}"/>
              </a:ext>
            </a:extLst>
          </p:cNvPr>
          <p:cNvSpPr>
            <a:spLocks noGrp="1"/>
          </p:cNvSpPr>
          <p:nvPr>
            <p:ph type="sldNum" sz="quarter" idx="12"/>
          </p:nvPr>
        </p:nvSpPr>
        <p:spPr/>
        <p:txBody>
          <a:bodyPr/>
          <a:lstStyle/>
          <a:p>
            <a:fld id="{ADE361C3-C043-4A6E-BDCE-8DA1E7D90A3B}" type="slidenum">
              <a:rPr lang="zh-CN" altLang="en-US" smtClean="0"/>
              <a:pPr/>
              <a:t>36</a:t>
            </a:fld>
            <a:endParaRPr lang="zh-CN" altLang="en-US" dirty="0"/>
          </a:p>
        </p:txBody>
      </p:sp>
      <p:sp>
        <p:nvSpPr>
          <p:cNvPr id="6" name="文本框 5">
            <a:extLst>
              <a:ext uri="{FF2B5EF4-FFF2-40B4-BE49-F238E27FC236}">
                <a16:creationId xmlns:a16="http://schemas.microsoft.com/office/drawing/2014/main" id="{A059127A-DA60-7777-63A2-3EF1806D5F09}"/>
              </a:ext>
            </a:extLst>
          </p:cNvPr>
          <p:cNvSpPr txBox="1"/>
          <p:nvPr/>
        </p:nvSpPr>
        <p:spPr>
          <a:xfrm>
            <a:off x="457200" y="2569468"/>
            <a:ext cx="8229600" cy="1477328"/>
          </a:xfrm>
          <a:prstGeom prst="rect">
            <a:avLst/>
          </a:prstGeom>
          <a:noFill/>
          <a:ln>
            <a:solidFill>
              <a:schemeClr val="tx1"/>
            </a:solidFill>
          </a:ln>
        </p:spPr>
        <p:txBody>
          <a:bodyPr wrap="square">
            <a:spAutoFit/>
          </a:bodyPr>
          <a:lstStyle/>
          <a:p>
            <a:r>
              <a:rPr lang="en" altLang="zh-CN" b="0" dirty="0">
                <a:effectLst/>
                <a:latin typeface="Menlo" panose="020B0609030804020204" pitchFamily="49" charset="0"/>
              </a:rPr>
              <a:t>int size = 1000000;</a:t>
            </a:r>
            <a:r>
              <a:rPr lang="en" altLang="zh-CN" b="0" i="1" dirty="0">
                <a:effectLst/>
                <a:latin typeface="Menlo" panose="020B0609030804020204" pitchFamily="49" charset="0"/>
              </a:rPr>
              <a:t> </a:t>
            </a:r>
          </a:p>
          <a:p>
            <a:r>
              <a:rPr lang="en" altLang="zh-CN" b="0" dirty="0">
                <a:effectLst/>
                <a:latin typeface="Menlo" panose="020B0609030804020204" pitchFamily="49" charset="0"/>
              </a:rPr>
              <a:t>float* a = (float*)</a:t>
            </a:r>
            <a:r>
              <a:rPr lang="en" altLang="zh-CN" b="0" i="1" dirty="0">
                <a:effectLst/>
                <a:latin typeface="Menlo" panose="020B0609030804020204" pitchFamily="49" charset="0"/>
              </a:rPr>
              <a:t>_</a:t>
            </a:r>
            <a:r>
              <a:rPr lang="en" altLang="zh-CN" b="0" i="1" dirty="0" err="1">
                <a:effectLst/>
                <a:latin typeface="Menlo" panose="020B0609030804020204" pitchFamily="49" charset="0"/>
              </a:rPr>
              <a:t>mm_malloc</a:t>
            </a:r>
            <a:r>
              <a:rPr lang="en" altLang="zh-CN" b="0" dirty="0">
                <a:effectLst/>
                <a:latin typeface="Menlo" panose="020B0609030804020204" pitchFamily="49" charset="0"/>
              </a:rPr>
              <a:t>(size * </a:t>
            </a:r>
            <a:r>
              <a:rPr lang="en" altLang="zh-CN" b="0" dirty="0" err="1">
                <a:effectLst/>
                <a:latin typeface="Menlo" panose="020B0609030804020204" pitchFamily="49" charset="0"/>
              </a:rPr>
              <a:t>sizeof</a:t>
            </a:r>
            <a:r>
              <a:rPr lang="en" altLang="zh-CN" b="0" dirty="0">
                <a:effectLst/>
                <a:latin typeface="Menlo" panose="020B0609030804020204" pitchFamily="49" charset="0"/>
              </a:rPr>
              <a:t>(float), 32);</a:t>
            </a:r>
            <a:r>
              <a:rPr lang="en" altLang="zh-CN" b="0" i="1" dirty="0">
                <a:effectLst/>
                <a:latin typeface="Menlo" panose="020B0609030804020204" pitchFamily="49" charset="0"/>
              </a:rPr>
              <a:t> </a:t>
            </a:r>
            <a:r>
              <a:rPr lang="en" altLang="zh-CN" b="0" dirty="0">
                <a:effectLst/>
                <a:latin typeface="Menlo" panose="020B0609030804020204" pitchFamily="49" charset="0"/>
              </a:rPr>
              <a:t>float* b = (float*)</a:t>
            </a:r>
            <a:r>
              <a:rPr lang="en" altLang="zh-CN" b="0" i="1" dirty="0">
                <a:effectLst/>
                <a:latin typeface="Menlo" panose="020B0609030804020204" pitchFamily="49" charset="0"/>
              </a:rPr>
              <a:t>_</a:t>
            </a:r>
            <a:r>
              <a:rPr lang="en" altLang="zh-CN" b="0" i="1" dirty="0" err="1">
                <a:effectLst/>
                <a:latin typeface="Menlo" panose="020B0609030804020204" pitchFamily="49" charset="0"/>
              </a:rPr>
              <a:t>mm_malloc</a:t>
            </a:r>
            <a:r>
              <a:rPr lang="en" altLang="zh-CN" b="0" dirty="0">
                <a:effectLst/>
                <a:latin typeface="Menlo" panose="020B0609030804020204" pitchFamily="49" charset="0"/>
              </a:rPr>
              <a:t>(size * </a:t>
            </a:r>
            <a:r>
              <a:rPr lang="en" altLang="zh-CN" b="0" dirty="0" err="1">
                <a:effectLst/>
                <a:latin typeface="Menlo" panose="020B0609030804020204" pitchFamily="49" charset="0"/>
              </a:rPr>
              <a:t>sizeof</a:t>
            </a:r>
            <a:r>
              <a:rPr lang="en" altLang="zh-CN" b="0" dirty="0">
                <a:effectLst/>
                <a:latin typeface="Menlo" panose="020B0609030804020204" pitchFamily="49" charset="0"/>
              </a:rPr>
              <a:t>(float), 32);</a:t>
            </a:r>
            <a:r>
              <a:rPr lang="en" altLang="zh-CN" b="0" i="1" dirty="0">
                <a:effectLst/>
                <a:latin typeface="Menlo" panose="020B0609030804020204" pitchFamily="49" charset="0"/>
              </a:rPr>
              <a:t> </a:t>
            </a:r>
            <a:endParaRPr lang="en" altLang="zh-CN" b="0" dirty="0">
              <a:effectLst/>
              <a:latin typeface="Menlo" panose="020B0609030804020204" pitchFamily="49" charset="0"/>
            </a:endParaRPr>
          </a:p>
          <a:p>
            <a:r>
              <a:rPr lang="en" altLang="zh-CN" b="0" dirty="0">
                <a:effectLst/>
                <a:latin typeface="Menlo" panose="020B0609030804020204" pitchFamily="49" charset="0"/>
              </a:rPr>
              <a:t>float* result = (float*)</a:t>
            </a:r>
            <a:r>
              <a:rPr lang="en" altLang="zh-CN" b="0" i="1" dirty="0">
                <a:effectLst/>
                <a:latin typeface="Menlo" panose="020B0609030804020204" pitchFamily="49" charset="0"/>
              </a:rPr>
              <a:t>_</a:t>
            </a:r>
            <a:r>
              <a:rPr lang="en" altLang="zh-CN" b="0" i="1" dirty="0" err="1">
                <a:effectLst/>
                <a:latin typeface="Menlo" panose="020B0609030804020204" pitchFamily="49" charset="0"/>
              </a:rPr>
              <a:t>mm_malloc</a:t>
            </a:r>
            <a:r>
              <a:rPr lang="en" altLang="zh-CN" b="0" dirty="0">
                <a:effectLst/>
                <a:latin typeface="Menlo" panose="020B0609030804020204" pitchFamily="49" charset="0"/>
              </a:rPr>
              <a:t>(size * </a:t>
            </a:r>
            <a:r>
              <a:rPr lang="en" altLang="zh-CN" b="0" dirty="0" err="1">
                <a:effectLst/>
                <a:latin typeface="Menlo" panose="020B0609030804020204" pitchFamily="49" charset="0"/>
              </a:rPr>
              <a:t>sizeof</a:t>
            </a:r>
            <a:r>
              <a:rPr lang="en" altLang="zh-CN" b="0" dirty="0">
                <a:effectLst/>
                <a:latin typeface="Menlo" panose="020B0609030804020204" pitchFamily="49" charset="0"/>
              </a:rPr>
              <a:t>(float), 32);</a:t>
            </a:r>
            <a:r>
              <a:rPr lang="en" altLang="zh-CN" b="0" i="1" dirty="0">
                <a:effectLst/>
                <a:latin typeface="Menlo" panose="020B0609030804020204" pitchFamily="49" charset="0"/>
              </a:rPr>
              <a:t> </a:t>
            </a:r>
            <a:endParaRPr lang="en" altLang="zh-CN" b="0" dirty="0">
              <a:effectLst/>
              <a:latin typeface="Menlo" panose="020B0609030804020204" pitchFamily="49" charset="0"/>
            </a:endParaRPr>
          </a:p>
        </p:txBody>
      </p:sp>
    </p:spTree>
    <p:extLst>
      <p:ext uri="{BB962C8B-B14F-4D97-AF65-F5344CB8AC3E}">
        <p14:creationId xmlns:p14="http://schemas.microsoft.com/office/powerpoint/2010/main" val="1575011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9A6D7-6027-73D5-137C-A1E770821CEC}"/>
              </a:ext>
            </a:extLst>
          </p:cNvPr>
          <p:cNvSpPr>
            <a:spLocks noGrp="1"/>
          </p:cNvSpPr>
          <p:nvPr>
            <p:ph type="title"/>
          </p:nvPr>
        </p:nvSpPr>
        <p:spPr/>
        <p:txBody>
          <a:bodyPr/>
          <a:lstStyle/>
          <a:p>
            <a:r>
              <a:rPr kumimoji="1" lang="en-US" altLang="zh-CN" dirty="0"/>
              <a:t>SIMD processing with Intel’s AVX intrinsic </a:t>
            </a:r>
            <a:endParaRPr kumimoji="1" lang="zh-CN" altLang="en-US" dirty="0"/>
          </a:p>
        </p:txBody>
      </p:sp>
      <p:sp>
        <p:nvSpPr>
          <p:cNvPr id="3" name="内容占位符 2">
            <a:extLst>
              <a:ext uri="{FF2B5EF4-FFF2-40B4-BE49-F238E27FC236}">
                <a16:creationId xmlns:a16="http://schemas.microsoft.com/office/drawing/2014/main" id="{87A6196A-CA36-DC9E-468D-E52A74FA1CD7}"/>
              </a:ext>
            </a:extLst>
          </p:cNvPr>
          <p:cNvSpPr>
            <a:spLocks noGrp="1"/>
          </p:cNvSpPr>
          <p:nvPr>
            <p:ph idx="1"/>
          </p:nvPr>
        </p:nvSpPr>
        <p:spPr>
          <a:xfrm>
            <a:off x="302840" y="1129308"/>
            <a:ext cx="8229600" cy="4167654"/>
          </a:xfrm>
        </p:spPr>
        <p:txBody>
          <a:bodyPr/>
          <a:lstStyle/>
          <a:p>
            <a:r>
              <a:rPr kumimoji="1" lang="en-US" altLang="zh-CN" dirty="0"/>
              <a:t>Non-SIMD version</a:t>
            </a:r>
          </a:p>
          <a:p>
            <a:endParaRPr kumimoji="1" lang="en-US" altLang="zh-CN" dirty="0"/>
          </a:p>
          <a:p>
            <a:endParaRPr kumimoji="1" lang="en-US" altLang="zh-CN" dirty="0"/>
          </a:p>
          <a:p>
            <a:endParaRPr kumimoji="1" lang="en-US" altLang="zh-CN" dirty="0"/>
          </a:p>
          <a:p>
            <a:r>
              <a:rPr kumimoji="1" lang="en-US" altLang="zh-CN" dirty="0"/>
              <a:t> </a:t>
            </a:r>
          </a:p>
        </p:txBody>
      </p:sp>
      <p:sp>
        <p:nvSpPr>
          <p:cNvPr id="4" name="灯片编号占位符 3">
            <a:extLst>
              <a:ext uri="{FF2B5EF4-FFF2-40B4-BE49-F238E27FC236}">
                <a16:creationId xmlns:a16="http://schemas.microsoft.com/office/drawing/2014/main" id="{6BCBF7C6-27DD-E373-84F6-526F965BEF6C}"/>
              </a:ext>
            </a:extLst>
          </p:cNvPr>
          <p:cNvSpPr>
            <a:spLocks noGrp="1"/>
          </p:cNvSpPr>
          <p:nvPr>
            <p:ph type="sldNum" sz="quarter" idx="12"/>
          </p:nvPr>
        </p:nvSpPr>
        <p:spPr/>
        <p:txBody>
          <a:bodyPr/>
          <a:lstStyle/>
          <a:p>
            <a:fld id="{ADE361C3-C043-4A6E-BDCE-8DA1E7D90A3B}" type="slidenum">
              <a:rPr lang="zh-CN" altLang="en-US" smtClean="0"/>
              <a:pPr/>
              <a:t>37</a:t>
            </a:fld>
            <a:endParaRPr lang="zh-CN" altLang="en-US" dirty="0"/>
          </a:p>
        </p:txBody>
      </p:sp>
      <p:sp>
        <p:nvSpPr>
          <p:cNvPr id="7" name="文本框 6">
            <a:extLst>
              <a:ext uri="{FF2B5EF4-FFF2-40B4-BE49-F238E27FC236}">
                <a16:creationId xmlns:a16="http://schemas.microsoft.com/office/drawing/2014/main" id="{F7D4C120-5737-E4CA-045C-BB23E3A2D78A}"/>
              </a:ext>
            </a:extLst>
          </p:cNvPr>
          <p:cNvSpPr txBox="1"/>
          <p:nvPr/>
        </p:nvSpPr>
        <p:spPr>
          <a:xfrm>
            <a:off x="2195736" y="1568085"/>
            <a:ext cx="4662344" cy="923330"/>
          </a:xfrm>
          <a:prstGeom prst="rect">
            <a:avLst/>
          </a:prstGeom>
          <a:noFill/>
          <a:ln>
            <a:solidFill>
              <a:schemeClr val="tx1"/>
            </a:solidFill>
          </a:ln>
        </p:spPr>
        <p:txBody>
          <a:bodyPr wrap="square">
            <a:spAutoFit/>
          </a:bodyPr>
          <a:lstStyle/>
          <a:p>
            <a:r>
              <a:rPr lang="en" altLang="zh-CN" b="0" i="1" dirty="0">
                <a:effectLst/>
                <a:latin typeface="Menlo" panose="020B0609030804020204" pitchFamily="49" charset="0"/>
              </a:rPr>
              <a:t>for</a:t>
            </a:r>
            <a:r>
              <a:rPr lang="en" altLang="zh-CN" b="0" dirty="0">
                <a:effectLst/>
                <a:latin typeface="Menlo" panose="020B0609030804020204" pitchFamily="49" charset="0"/>
              </a:rPr>
              <a:t> (int </a:t>
            </a:r>
            <a:r>
              <a:rPr lang="en" altLang="zh-CN" b="0" dirty="0" err="1">
                <a:effectLst/>
                <a:latin typeface="Menlo" panose="020B0609030804020204" pitchFamily="49" charset="0"/>
              </a:rPr>
              <a:t>i</a:t>
            </a:r>
            <a:r>
              <a:rPr lang="en" altLang="zh-CN" b="0" dirty="0">
                <a:effectLst/>
                <a:latin typeface="Menlo" panose="020B0609030804020204" pitchFamily="49" charset="0"/>
              </a:rPr>
              <a:t> = 0; </a:t>
            </a:r>
            <a:r>
              <a:rPr lang="en" altLang="zh-CN" b="0" dirty="0" err="1">
                <a:effectLst/>
                <a:latin typeface="Menlo" panose="020B0609030804020204" pitchFamily="49" charset="0"/>
              </a:rPr>
              <a:t>i</a:t>
            </a:r>
            <a:r>
              <a:rPr lang="en" altLang="zh-CN" b="0" dirty="0">
                <a:effectLst/>
                <a:latin typeface="Menlo" panose="020B0609030804020204" pitchFamily="49" charset="0"/>
              </a:rPr>
              <a:t> &lt; size; ++</a:t>
            </a:r>
            <a:r>
              <a:rPr lang="en" altLang="zh-CN" b="0" dirty="0" err="1">
                <a:effectLst/>
                <a:latin typeface="Menlo" panose="020B0609030804020204" pitchFamily="49" charset="0"/>
              </a:rPr>
              <a:t>i</a:t>
            </a:r>
            <a:r>
              <a:rPr lang="en" altLang="zh-CN" b="0" dirty="0">
                <a:effectLst/>
                <a:latin typeface="Menlo" panose="020B0609030804020204" pitchFamily="49" charset="0"/>
              </a:rPr>
              <a:t>) {</a:t>
            </a:r>
          </a:p>
          <a:p>
            <a:r>
              <a:rPr lang="en" altLang="zh-CN" b="0" dirty="0">
                <a:effectLst/>
                <a:latin typeface="Menlo" panose="020B0609030804020204" pitchFamily="49" charset="0"/>
              </a:rPr>
              <a:t>   result[</a:t>
            </a:r>
            <a:r>
              <a:rPr lang="en" altLang="zh-CN" b="0" dirty="0" err="1">
                <a:effectLst/>
                <a:latin typeface="Menlo" panose="020B0609030804020204" pitchFamily="49" charset="0"/>
              </a:rPr>
              <a:t>i</a:t>
            </a:r>
            <a:r>
              <a:rPr lang="en" altLang="zh-CN" b="0" dirty="0">
                <a:effectLst/>
                <a:latin typeface="Menlo" panose="020B0609030804020204" pitchFamily="49" charset="0"/>
              </a:rPr>
              <a:t>] = a[</a:t>
            </a:r>
            <a:r>
              <a:rPr lang="en" altLang="zh-CN" b="0" dirty="0" err="1">
                <a:effectLst/>
                <a:latin typeface="Menlo" panose="020B0609030804020204" pitchFamily="49" charset="0"/>
              </a:rPr>
              <a:t>i</a:t>
            </a:r>
            <a:r>
              <a:rPr lang="en" altLang="zh-CN" b="0" dirty="0">
                <a:effectLst/>
                <a:latin typeface="Menlo" panose="020B0609030804020204" pitchFamily="49" charset="0"/>
              </a:rPr>
              <a:t>] + b[</a:t>
            </a:r>
            <a:r>
              <a:rPr lang="en" altLang="zh-CN" b="0" dirty="0" err="1">
                <a:effectLst/>
                <a:latin typeface="Menlo" panose="020B0609030804020204" pitchFamily="49" charset="0"/>
              </a:rPr>
              <a:t>i</a:t>
            </a:r>
            <a:r>
              <a:rPr lang="en" altLang="zh-CN" b="0" dirty="0">
                <a:effectLst/>
                <a:latin typeface="Menlo" panose="020B0609030804020204" pitchFamily="49" charset="0"/>
              </a:rPr>
              <a:t>];</a:t>
            </a:r>
          </a:p>
          <a:p>
            <a:r>
              <a:rPr lang="en" altLang="zh-CN" b="0" dirty="0">
                <a:effectLst/>
                <a:latin typeface="Menlo" panose="020B0609030804020204" pitchFamily="49" charset="0"/>
              </a:rPr>
              <a:t>}</a:t>
            </a:r>
          </a:p>
        </p:txBody>
      </p:sp>
    </p:spTree>
    <p:extLst>
      <p:ext uri="{BB962C8B-B14F-4D97-AF65-F5344CB8AC3E}">
        <p14:creationId xmlns:p14="http://schemas.microsoft.com/office/powerpoint/2010/main" val="4106329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9A6D7-6027-73D5-137C-A1E770821CEC}"/>
              </a:ext>
            </a:extLst>
          </p:cNvPr>
          <p:cNvSpPr>
            <a:spLocks noGrp="1"/>
          </p:cNvSpPr>
          <p:nvPr>
            <p:ph type="title"/>
          </p:nvPr>
        </p:nvSpPr>
        <p:spPr/>
        <p:txBody>
          <a:bodyPr/>
          <a:lstStyle/>
          <a:p>
            <a:r>
              <a:rPr kumimoji="1" lang="en-US" altLang="zh-CN" dirty="0"/>
              <a:t>SIMD processing with Intel’s AVX intrinsic </a:t>
            </a:r>
            <a:endParaRPr kumimoji="1" lang="zh-CN" altLang="en-US" dirty="0"/>
          </a:p>
        </p:txBody>
      </p:sp>
      <p:sp>
        <p:nvSpPr>
          <p:cNvPr id="3" name="内容占位符 2">
            <a:extLst>
              <a:ext uri="{FF2B5EF4-FFF2-40B4-BE49-F238E27FC236}">
                <a16:creationId xmlns:a16="http://schemas.microsoft.com/office/drawing/2014/main" id="{87A6196A-CA36-DC9E-468D-E52A74FA1CD7}"/>
              </a:ext>
            </a:extLst>
          </p:cNvPr>
          <p:cNvSpPr>
            <a:spLocks noGrp="1"/>
          </p:cNvSpPr>
          <p:nvPr>
            <p:ph idx="1"/>
          </p:nvPr>
        </p:nvSpPr>
        <p:spPr>
          <a:xfrm>
            <a:off x="302840" y="1129308"/>
            <a:ext cx="8229600" cy="4167654"/>
          </a:xfrm>
        </p:spPr>
        <p:txBody>
          <a:bodyPr/>
          <a:lstStyle/>
          <a:p>
            <a:r>
              <a:rPr kumimoji="1" lang="en-US" altLang="zh-CN" dirty="0"/>
              <a:t>SIMD version</a:t>
            </a:r>
          </a:p>
          <a:p>
            <a:endParaRPr kumimoji="1" lang="en-US" altLang="zh-CN" dirty="0"/>
          </a:p>
          <a:p>
            <a:endParaRPr kumimoji="1" lang="en-US" altLang="zh-CN" dirty="0"/>
          </a:p>
          <a:p>
            <a:endParaRPr kumimoji="1" lang="en-US" altLang="zh-CN" dirty="0"/>
          </a:p>
          <a:p>
            <a:r>
              <a:rPr kumimoji="1" lang="en-US" altLang="zh-CN" dirty="0"/>
              <a:t> </a:t>
            </a:r>
          </a:p>
        </p:txBody>
      </p:sp>
      <p:sp>
        <p:nvSpPr>
          <p:cNvPr id="4" name="灯片编号占位符 3">
            <a:extLst>
              <a:ext uri="{FF2B5EF4-FFF2-40B4-BE49-F238E27FC236}">
                <a16:creationId xmlns:a16="http://schemas.microsoft.com/office/drawing/2014/main" id="{6BCBF7C6-27DD-E373-84F6-526F965BEF6C}"/>
              </a:ext>
            </a:extLst>
          </p:cNvPr>
          <p:cNvSpPr>
            <a:spLocks noGrp="1"/>
          </p:cNvSpPr>
          <p:nvPr>
            <p:ph type="sldNum" sz="quarter" idx="12"/>
          </p:nvPr>
        </p:nvSpPr>
        <p:spPr/>
        <p:txBody>
          <a:bodyPr/>
          <a:lstStyle/>
          <a:p>
            <a:fld id="{ADE361C3-C043-4A6E-BDCE-8DA1E7D90A3B}" type="slidenum">
              <a:rPr lang="zh-CN" altLang="en-US" smtClean="0"/>
              <a:pPr/>
              <a:t>38</a:t>
            </a:fld>
            <a:endParaRPr lang="zh-CN" altLang="en-US" dirty="0"/>
          </a:p>
        </p:txBody>
      </p:sp>
      <p:sp>
        <p:nvSpPr>
          <p:cNvPr id="6" name="文本框 5">
            <a:extLst>
              <a:ext uri="{FF2B5EF4-FFF2-40B4-BE49-F238E27FC236}">
                <a16:creationId xmlns:a16="http://schemas.microsoft.com/office/drawing/2014/main" id="{7F3EFE1C-2F6D-B886-DE8D-5F42C5B5878A}"/>
              </a:ext>
            </a:extLst>
          </p:cNvPr>
          <p:cNvSpPr txBox="1"/>
          <p:nvPr/>
        </p:nvSpPr>
        <p:spPr>
          <a:xfrm>
            <a:off x="971600" y="1589419"/>
            <a:ext cx="7318061" cy="3693319"/>
          </a:xfrm>
          <a:prstGeom prst="rect">
            <a:avLst/>
          </a:prstGeom>
          <a:noFill/>
          <a:ln>
            <a:solidFill>
              <a:schemeClr val="tx1"/>
            </a:solidFill>
          </a:ln>
        </p:spPr>
        <p:txBody>
          <a:bodyPr wrap="square">
            <a:spAutoFit/>
          </a:bodyPr>
          <a:lstStyle/>
          <a:p>
            <a:r>
              <a:rPr lang="en" altLang="zh-CN" b="0" dirty="0">
                <a:effectLst/>
                <a:latin typeface="Menlo" panose="020B0609030804020204" pitchFamily="49" charset="0"/>
              </a:rPr>
              <a:t>int </a:t>
            </a:r>
            <a:r>
              <a:rPr lang="en" altLang="zh-CN" b="0" dirty="0" err="1">
                <a:effectLst/>
                <a:latin typeface="Menlo" panose="020B0609030804020204" pitchFamily="49" charset="0"/>
              </a:rPr>
              <a:t>numLanes</a:t>
            </a:r>
            <a:r>
              <a:rPr lang="en" altLang="zh-CN" b="0" dirty="0">
                <a:effectLst/>
                <a:latin typeface="Menlo" panose="020B0609030804020204" pitchFamily="49" charset="0"/>
              </a:rPr>
              <a:t> = size / 8;</a:t>
            </a:r>
          </a:p>
          <a:p>
            <a:br>
              <a:rPr lang="en" altLang="zh-CN" b="0" dirty="0">
                <a:effectLst/>
                <a:latin typeface="Menlo" panose="020B0609030804020204" pitchFamily="49" charset="0"/>
              </a:rPr>
            </a:br>
            <a:r>
              <a:rPr lang="en" altLang="zh-CN" b="0" i="1" dirty="0">
                <a:effectLst/>
                <a:latin typeface="Menlo" panose="020B0609030804020204" pitchFamily="49" charset="0"/>
              </a:rPr>
              <a:t>for</a:t>
            </a:r>
            <a:r>
              <a:rPr lang="en" altLang="zh-CN" b="0" dirty="0">
                <a:effectLst/>
                <a:latin typeface="Menlo" panose="020B0609030804020204" pitchFamily="49" charset="0"/>
              </a:rPr>
              <a:t> (int </a:t>
            </a:r>
            <a:r>
              <a:rPr lang="en" altLang="zh-CN" b="0" dirty="0" err="1">
                <a:effectLst/>
                <a:latin typeface="Menlo" panose="020B0609030804020204" pitchFamily="49" charset="0"/>
              </a:rPr>
              <a:t>i</a:t>
            </a:r>
            <a:r>
              <a:rPr lang="en" altLang="zh-CN" b="0" dirty="0">
                <a:effectLst/>
                <a:latin typeface="Menlo" panose="020B0609030804020204" pitchFamily="49" charset="0"/>
              </a:rPr>
              <a:t> = 0; </a:t>
            </a:r>
            <a:r>
              <a:rPr lang="en" altLang="zh-CN" b="0" dirty="0" err="1">
                <a:effectLst/>
                <a:latin typeface="Menlo" panose="020B0609030804020204" pitchFamily="49" charset="0"/>
              </a:rPr>
              <a:t>i</a:t>
            </a:r>
            <a:r>
              <a:rPr lang="en" altLang="zh-CN" b="0" dirty="0">
                <a:effectLst/>
                <a:latin typeface="Menlo" panose="020B0609030804020204" pitchFamily="49" charset="0"/>
              </a:rPr>
              <a:t> &lt; </a:t>
            </a:r>
            <a:r>
              <a:rPr lang="en" altLang="zh-CN" b="0" dirty="0" err="1">
                <a:effectLst/>
                <a:latin typeface="Menlo" panose="020B0609030804020204" pitchFamily="49" charset="0"/>
              </a:rPr>
              <a:t>numLanes</a:t>
            </a:r>
            <a:r>
              <a:rPr lang="en" altLang="zh-CN" b="0" dirty="0">
                <a:effectLst/>
                <a:latin typeface="Menlo" panose="020B0609030804020204" pitchFamily="49" charset="0"/>
              </a:rPr>
              <a:t>; ++</a:t>
            </a:r>
            <a:r>
              <a:rPr lang="en" altLang="zh-CN" b="0" dirty="0" err="1">
                <a:effectLst/>
                <a:latin typeface="Menlo" panose="020B0609030804020204" pitchFamily="49" charset="0"/>
              </a:rPr>
              <a:t>i</a:t>
            </a:r>
            <a:r>
              <a:rPr lang="en" altLang="zh-CN" b="0" dirty="0">
                <a:effectLst/>
                <a:latin typeface="Menlo" panose="020B0609030804020204" pitchFamily="49" charset="0"/>
              </a:rPr>
              <a:t>) {</a:t>
            </a:r>
          </a:p>
          <a:p>
            <a:r>
              <a:rPr lang="en" altLang="zh-CN" b="0" i="1" dirty="0">
                <a:effectLst/>
                <a:latin typeface="Menlo" panose="020B0609030804020204" pitchFamily="49" charset="0"/>
              </a:rPr>
              <a:t>   __m256</a:t>
            </a:r>
            <a:r>
              <a:rPr lang="en" altLang="zh-CN" b="0" dirty="0">
                <a:effectLst/>
                <a:latin typeface="Menlo" panose="020B0609030804020204" pitchFamily="49" charset="0"/>
              </a:rPr>
              <a:t> </a:t>
            </a:r>
            <a:r>
              <a:rPr lang="en" altLang="zh-CN" b="0" dirty="0" err="1">
                <a:effectLst/>
                <a:latin typeface="Menlo" panose="020B0609030804020204" pitchFamily="49" charset="0"/>
              </a:rPr>
              <a:t>avx_a</a:t>
            </a:r>
            <a:r>
              <a:rPr lang="en" altLang="zh-CN" b="0" dirty="0">
                <a:effectLst/>
                <a:latin typeface="Menlo" panose="020B0609030804020204" pitchFamily="49" charset="0"/>
              </a:rPr>
              <a:t> = </a:t>
            </a:r>
            <a:r>
              <a:rPr lang="en" altLang="zh-CN" b="0" i="1" dirty="0">
                <a:effectLst/>
                <a:latin typeface="Menlo" panose="020B0609030804020204" pitchFamily="49" charset="0"/>
              </a:rPr>
              <a:t>_mm256_load_ps</a:t>
            </a:r>
            <a:r>
              <a:rPr lang="en" altLang="zh-CN" b="0" dirty="0">
                <a:effectLst/>
                <a:latin typeface="Menlo" panose="020B0609030804020204" pitchFamily="49" charset="0"/>
              </a:rPr>
              <a:t>(&amp;a[</a:t>
            </a:r>
            <a:r>
              <a:rPr lang="en" altLang="zh-CN" b="0" dirty="0" err="1">
                <a:effectLst/>
                <a:latin typeface="Menlo" panose="020B0609030804020204" pitchFamily="49" charset="0"/>
              </a:rPr>
              <a:t>i</a:t>
            </a:r>
            <a:r>
              <a:rPr lang="en" altLang="zh-CN" b="0" dirty="0">
                <a:effectLst/>
                <a:latin typeface="Menlo" panose="020B0609030804020204" pitchFamily="49" charset="0"/>
              </a:rPr>
              <a:t> * 8]);</a:t>
            </a:r>
          </a:p>
          <a:p>
            <a:r>
              <a:rPr lang="en" altLang="zh-CN" b="0" i="1" dirty="0">
                <a:effectLst/>
                <a:latin typeface="Menlo" panose="020B0609030804020204" pitchFamily="49" charset="0"/>
              </a:rPr>
              <a:t>   __m256</a:t>
            </a:r>
            <a:r>
              <a:rPr lang="en" altLang="zh-CN" b="0" dirty="0">
                <a:effectLst/>
                <a:latin typeface="Menlo" panose="020B0609030804020204" pitchFamily="49" charset="0"/>
              </a:rPr>
              <a:t> </a:t>
            </a:r>
            <a:r>
              <a:rPr lang="en" altLang="zh-CN" b="0" dirty="0" err="1">
                <a:effectLst/>
                <a:latin typeface="Menlo" panose="020B0609030804020204" pitchFamily="49" charset="0"/>
              </a:rPr>
              <a:t>avx_b</a:t>
            </a:r>
            <a:r>
              <a:rPr lang="en" altLang="zh-CN" b="0" dirty="0">
                <a:effectLst/>
                <a:latin typeface="Menlo" panose="020B0609030804020204" pitchFamily="49" charset="0"/>
              </a:rPr>
              <a:t> = </a:t>
            </a:r>
            <a:r>
              <a:rPr lang="en" altLang="zh-CN" b="0" i="1" dirty="0">
                <a:effectLst/>
                <a:latin typeface="Menlo" panose="020B0609030804020204" pitchFamily="49" charset="0"/>
              </a:rPr>
              <a:t>_mm256_load_ps</a:t>
            </a:r>
            <a:r>
              <a:rPr lang="en" altLang="zh-CN" b="0" dirty="0">
                <a:effectLst/>
                <a:latin typeface="Menlo" panose="020B0609030804020204" pitchFamily="49" charset="0"/>
              </a:rPr>
              <a:t>(&amp;b[</a:t>
            </a:r>
            <a:r>
              <a:rPr lang="en" altLang="zh-CN" b="0" dirty="0" err="1">
                <a:effectLst/>
                <a:latin typeface="Menlo" panose="020B0609030804020204" pitchFamily="49" charset="0"/>
              </a:rPr>
              <a:t>i</a:t>
            </a:r>
            <a:r>
              <a:rPr lang="en" altLang="zh-CN" b="0" dirty="0">
                <a:effectLst/>
                <a:latin typeface="Menlo" panose="020B0609030804020204" pitchFamily="49" charset="0"/>
              </a:rPr>
              <a:t> * 8]);</a:t>
            </a:r>
          </a:p>
          <a:p>
            <a:r>
              <a:rPr lang="en" altLang="zh-CN" b="0" i="1" dirty="0">
                <a:effectLst/>
                <a:latin typeface="Menlo" panose="020B0609030804020204" pitchFamily="49" charset="0"/>
              </a:rPr>
              <a:t>   __m256</a:t>
            </a:r>
            <a:r>
              <a:rPr lang="en" altLang="zh-CN" b="0" dirty="0">
                <a:effectLst/>
                <a:latin typeface="Menlo" panose="020B0609030804020204" pitchFamily="49" charset="0"/>
              </a:rPr>
              <a:t> </a:t>
            </a:r>
            <a:r>
              <a:rPr lang="en" altLang="zh-CN" b="0" dirty="0" err="1">
                <a:effectLst/>
                <a:latin typeface="Menlo" panose="020B0609030804020204" pitchFamily="49" charset="0"/>
              </a:rPr>
              <a:t>avx_result</a:t>
            </a:r>
            <a:r>
              <a:rPr lang="en" altLang="zh-CN" b="0" dirty="0">
                <a:effectLst/>
                <a:latin typeface="Menlo" panose="020B0609030804020204" pitchFamily="49" charset="0"/>
              </a:rPr>
              <a:t> = </a:t>
            </a:r>
            <a:r>
              <a:rPr lang="en" altLang="zh-CN" b="0" i="1" dirty="0">
                <a:effectLst/>
                <a:latin typeface="Menlo" panose="020B0609030804020204" pitchFamily="49" charset="0"/>
              </a:rPr>
              <a:t>_mm256_add_ps</a:t>
            </a:r>
            <a:r>
              <a:rPr lang="en" altLang="zh-CN" b="0" dirty="0">
                <a:effectLst/>
                <a:latin typeface="Menlo" panose="020B0609030804020204" pitchFamily="49" charset="0"/>
              </a:rPr>
              <a:t>(</a:t>
            </a:r>
            <a:r>
              <a:rPr lang="en" altLang="zh-CN" b="0" dirty="0" err="1">
                <a:effectLst/>
                <a:latin typeface="Menlo" panose="020B0609030804020204" pitchFamily="49" charset="0"/>
              </a:rPr>
              <a:t>avx_a</a:t>
            </a:r>
            <a:r>
              <a:rPr lang="en" altLang="zh-CN" b="0" dirty="0">
                <a:effectLst/>
                <a:latin typeface="Menlo" panose="020B0609030804020204" pitchFamily="49" charset="0"/>
              </a:rPr>
              <a:t>, </a:t>
            </a:r>
            <a:r>
              <a:rPr lang="en" altLang="zh-CN" b="0" dirty="0" err="1">
                <a:effectLst/>
                <a:latin typeface="Menlo" panose="020B0609030804020204" pitchFamily="49" charset="0"/>
              </a:rPr>
              <a:t>avx_b</a:t>
            </a:r>
            <a:r>
              <a:rPr lang="en" altLang="zh-CN" b="0" dirty="0">
                <a:effectLst/>
                <a:latin typeface="Menlo" panose="020B0609030804020204" pitchFamily="49" charset="0"/>
              </a:rPr>
              <a:t>);</a:t>
            </a:r>
          </a:p>
          <a:p>
            <a:r>
              <a:rPr lang="en" altLang="zh-CN" b="0" i="1" dirty="0">
                <a:effectLst/>
                <a:latin typeface="Menlo" panose="020B0609030804020204" pitchFamily="49" charset="0"/>
              </a:rPr>
              <a:t>   _mm256_store_ps</a:t>
            </a:r>
            <a:r>
              <a:rPr lang="en" altLang="zh-CN" b="0" dirty="0">
                <a:effectLst/>
                <a:latin typeface="Menlo" panose="020B0609030804020204" pitchFamily="49" charset="0"/>
              </a:rPr>
              <a:t>(&amp;result[</a:t>
            </a:r>
            <a:r>
              <a:rPr lang="en" altLang="zh-CN" b="0" dirty="0" err="1">
                <a:effectLst/>
                <a:latin typeface="Menlo" panose="020B0609030804020204" pitchFamily="49" charset="0"/>
              </a:rPr>
              <a:t>i</a:t>
            </a:r>
            <a:r>
              <a:rPr lang="en" altLang="zh-CN" b="0" dirty="0">
                <a:effectLst/>
                <a:latin typeface="Menlo" panose="020B0609030804020204" pitchFamily="49" charset="0"/>
              </a:rPr>
              <a:t> * 8], </a:t>
            </a:r>
            <a:r>
              <a:rPr lang="en" altLang="zh-CN" b="0" dirty="0" err="1">
                <a:effectLst/>
                <a:latin typeface="Menlo" panose="020B0609030804020204" pitchFamily="49" charset="0"/>
              </a:rPr>
              <a:t>avx_result</a:t>
            </a:r>
            <a:r>
              <a:rPr lang="en" altLang="zh-CN" b="0" dirty="0">
                <a:effectLst/>
                <a:latin typeface="Menlo" panose="020B0609030804020204" pitchFamily="49" charset="0"/>
              </a:rPr>
              <a:t>);</a:t>
            </a:r>
          </a:p>
          <a:p>
            <a:r>
              <a:rPr lang="en" altLang="zh-CN" b="0" dirty="0">
                <a:effectLst/>
                <a:latin typeface="Menlo" panose="020B0609030804020204" pitchFamily="49" charset="0"/>
              </a:rPr>
              <a:t>}</a:t>
            </a:r>
          </a:p>
          <a:p>
            <a:br>
              <a:rPr lang="en" altLang="zh-CN" b="0" dirty="0">
                <a:effectLst/>
                <a:latin typeface="Menlo" panose="020B0609030804020204" pitchFamily="49" charset="0"/>
              </a:rPr>
            </a:br>
            <a:r>
              <a:rPr lang="en" altLang="zh-CN" b="0" dirty="0">
                <a:effectLst/>
                <a:latin typeface="Menlo" panose="020B0609030804020204" pitchFamily="49" charset="0"/>
              </a:rPr>
              <a:t>int remainder = size % 8;</a:t>
            </a:r>
          </a:p>
          <a:p>
            <a:r>
              <a:rPr lang="en" altLang="zh-CN" b="0" i="1" dirty="0">
                <a:effectLst/>
                <a:latin typeface="Menlo" panose="020B0609030804020204" pitchFamily="49" charset="0"/>
              </a:rPr>
              <a:t>for</a:t>
            </a:r>
            <a:r>
              <a:rPr lang="en" altLang="zh-CN" b="0" dirty="0">
                <a:effectLst/>
                <a:latin typeface="Menlo" panose="020B0609030804020204" pitchFamily="49" charset="0"/>
              </a:rPr>
              <a:t> (int </a:t>
            </a:r>
            <a:r>
              <a:rPr lang="en" altLang="zh-CN" b="0" dirty="0" err="1">
                <a:effectLst/>
                <a:latin typeface="Menlo" panose="020B0609030804020204" pitchFamily="49" charset="0"/>
              </a:rPr>
              <a:t>i</a:t>
            </a:r>
            <a:r>
              <a:rPr lang="en" altLang="zh-CN" b="0" dirty="0">
                <a:effectLst/>
                <a:latin typeface="Menlo" panose="020B0609030804020204" pitchFamily="49" charset="0"/>
              </a:rPr>
              <a:t> = size - remainder; </a:t>
            </a:r>
            <a:r>
              <a:rPr lang="en" altLang="zh-CN" b="0" dirty="0" err="1">
                <a:effectLst/>
                <a:latin typeface="Menlo" panose="020B0609030804020204" pitchFamily="49" charset="0"/>
              </a:rPr>
              <a:t>i</a:t>
            </a:r>
            <a:r>
              <a:rPr lang="en" altLang="zh-CN" b="0" dirty="0">
                <a:effectLst/>
                <a:latin typeface="Menlo" panose="020B0609030804020204" pitchFamily="49" charset="0"/>
              </a:rPr>
              <a:t> &lt; size; ++</a:t>
            </a:r>
            <a:r>
              <a:rPr lang="en" altLang="zh-CN" b="0" dirty="0" err="1">
                <a:effectLst/>
                <a:latin typeface="Menlo" panose="020B0609030804020204" pitchFamily="49" charset="0"/>
              </a:rPr>
              <a:t>i</a:t>
            </a:r>
            <a:r>
              <a:rPr lang="en" altLang="zh-CN" b="0" dirty="0">
                <a:effectLst/>
                <a:latin typeface="Menlo" panose="020B0609030804020204" pitchFamily="49" charset="0"/>
              </a:rPr>
              <a:t>) {</a:t>
            </a:r>
          </a:p>
          <a:p>
            <a:r>
              <a:rPr lang="en" altLang="zh-CN" b="0" dirty="0">
                <a:effectLst/>
                <a:latin typeface="Menlo" panose="020B0609030804020204" pitchFamily="49" charset="0"/>
              </a:rPr>
              <a:t>   result[</a:t>
            </a:r>
            <a:r>
              <a:rPr lang="en" altLang="zh-CN" b="0" dirty="0" err="1">
                <a:effectLst/>
                <a:latin typeface="Menlo" panose="020B0609030804020204" pitchFamily="49" charset="0"/>
              </a:rPr>
              <a:t>i</a:t>
            </a:r>
            <a:r>
              <a:rPr lang="en" altLang="zh-CN" b="0" dirty="0">
                <a:effectLst/>
                <a:latin typeface="Menlo" panose="020B0609030804020204" pitchFamily="49" charset="0"/>
              </a:rPr>
              <a:t>] = a[</a:t>
            </a:r>
            <a:r>
              <a:rPr lang="en" altLang="zh-CN" b="0" dirty="0" err="1">
                <a:effectLst/>
                <a:latin typeface="Menlo" panose="020B0609030804020204" pitchFamily="49" charset="0"/>
              </a:rPr>
              <a:t>i</a:t>
            </a:r>
            <a:r>
              <a:rPr lang="en" altLang="zh-CN" b="0" dirty="0">
                <a:effectLst/>
                <a:latin typeface="Menlo" panose="020B0609030804020204" pitchFamily="49" charset="0"/>
              </a:rPr>
              <a:t>] + b[</a:t>
            </a:r>
            <a:r>
              <a:rPr lang="en" altLang="zh-CN" b="0" dirty="0" err="1">
                <a:effectLst/>
                <a:latin typeface="Menlo" panose="020B0609030804020204" pitchFamily="49" charset="0"/>
              </a:rPr>
              <a:t>i</a:t>
            </a:r>
            <a:r>
              <a:rPr lang="en" altLang="zh-CN" b="0" dirty="0">
                <a:effectLst/>
                <a:latin typeface="Menlo" panose="020B0609030804020204" pitchFamily="49" charset="0"/>
              </a:rPr>
              <a:t>];</a:t>
            </a:r>
          </a:p>
          <a:p>
            <a:r>
              <a:rPr lang="en" altLang="zh-CN" b="0" dirty="0">
                <a:effectLst/>
                <a:latin typeface="Menlo" panose="020B0609030804020204" pitchFamily="49" charset="0"/>
              </a:rPr>
              <a:t>}</a:t>
            </a:r>
          </a:p>
        </p:txBody>
      </p:sp>
    </p:spTree>
    <p:extLst>
      <p:ext uri="{BB962C8B-B14F-4D97-AF65-F5344CB8AC3E}">
        <p14:creationId xmlns:p14="http://schemas.microsoft.com/office/powerpoint/2010/main" val="851154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99830-C523-3B42-81CF-C9FABAF20D89}"/>
              </a:ext>
            </a:extLst>
          </p:cNvPr>
          <p:cNvSpPr>
            <a:spLocks noGrp="1"/>
          </p:cNvSpPr>
          <p:nvPr>
            <p:ph type="title"/>
          </p:nvPr>
        </p:nvSpPr>
        <p:spPr/>
        <p:txBody>
          <a:bodyPr/>
          <a:lstStyle/>
          <a:p>
            <a:r>
              <a:rPr kumimoji="1" lang="en-US" altLang="zh-CN" dirty="0"/>
              <a:t>SIMD vs. non-SIMD version</a:t>
            </a:r>
            <a:endParaRPr kumimoji="1" lang="zh-CN" altLang="en-US" dirty="0"/>
          </a:p>
        </p:txBody>
      </p:sp>
      <p:sp>
        <p:nvSpPr>
          <p:cNvPr id="3" name="内容占位符 2">
            <a:extLst>
              <a:ext uri="{FF2B5EF4-FFF2-40B4-BE49-F238E27FC236}">
                <a16:creationId xmlns:a16="http://schemas.microsoft.com/office/drawing/2014/main" id="{32686726-0FC3-FCD1-7987-6684E6687EB6}"/>
              </a:ext>
            </a:extLst>
          </p:cNvPr>
          <p:cNvSpPr>
            <a:spLocks noGrp="1"/>
          </p:cNvSpPr>
          <p:nvPr>
            <p:ph idx="1"/>
          </p:nvPr>
        </p:nvSpPr>
        <p:spPr/>
        <p:txBody>
          <a:bodyPr/>
          <a:lstStyle/>
          <a:p>
            <a:r>
              <a:rPr kumimoji="1" lang="en-US" altLang="zh-CN" dirty="0"/>
              <a:t>Machine setup:  Intel(R) Xeon(R) CPU E5-2650 v4 @ 2.20GHz</a:t>
            </a:r>
            <a:endParaRPr kumimoji="1" lang="zh-CN" altLang="en-US" dirty="0"/>
          </a:p>
        </p:txBody>
      </p:sp>
      <p:sp>
        <p:nvSpPr>
          <p:cNvPr id="4" name="灯片编号占位符 3">
            <a:extLst>
              <a:ext uri="{FF2B5EF4-FFF2-40B4-BE49-F238E27FC236}">
                <a16:creationId xmlns:a16="http://schemas.microsoft.com/office/drawing/2014/main" id="{C17CF94A-FBA5-D007-F513-74E31EADE44B}"/>
              </a:ext>
            </a:extLst>
          </p:cNvPr>
          <p:cNvSpPr>
            <a:spLocks noGrp="1"/>
          </p:cNvSpPr>
          <p:nvPr>
            <p:ph type="sldNum" sz="quarter" idx="12"/>
          </p:nvPr>
        </p:nvSpPr>
        <p:spPr/>
        <p:txBody>
          <a:bodyPr/>
          <a:lstStyle/>
          <a:p>
            <a:fld id="{ADE361C3-C043-4A6E-BDCE-8DA1E7D90A3B}" type="slidenum">
              <a:rPr lang="zh-CN" altLang="en-US" smtClean="0"/>
              <a:pPr/>
              <a:t>39</a:t>
            </a:fld>
            <a:endParaRPr lang="zh-CN" altLang="en-US" dirty="0"/>
          </a:p>
        </p:txBody>
      </p:sp>
      <p:sp>
        <p:nvSpPr>
          <p:cNvPr id="6" name="文本框 5">
            <a:extLst>
              <a:ext uri="{FF2B5EF4-FFF2-40B4-BE49-F238E27FC236}">
                <a16:creationId xmlns:a16="http://schemas.microsoft.com/office/drawing/2014/main" id="{3C7E8B48-C9D8-B2DC-EC8A-732D2E2AEC6E}"/>
              </a:ext>
            </a:extLst>
          </p:cNvPr>
          <p:cNvSpPr txBox="1"/>
          <p:nvPr/>
        </p:nvSpPr>
        <p:spPr>
          <a:xfrm>
            <a:off x="390249" y="1525326"/>
            <a:ext cx="8157592" cy="3323987"/>
          </a:xfrm>
          <a:prstGeom prst="rect">
            <a:avLst/>
          </a:prstGeom>
          <a:solidFill>
            <a:schemeClr val="bg1"/>
          </a:solidFill>
          <a:ln>
            <a:solidFill>
              <a:schemeClr val="tx1"/>
            </a:solidFill>
          </a:ln>
        </p:spPr>
        <p:txBody>
          <a:bodyPr wrap="square">
            <a:spAutoFit/>
          </a:bodyPr>
          <a:lstStyle/>
          <a:p>
            <a:r>
              <a:rPr lang="en" altLang="zh-CN" sz="1400" b="0" dirty="0">
                <a:effectLst/>
                <a:latin typeface="Menlo" panose="020B0609030804020204" pitchFamily="49" charset="0"/>
              </a:rPr>
              <a:t>auto </a:t>
            </a:r>
            <a:r>
              <a:rPr lang="en" altLang="zh-CN" sz="1400" b="0" dirty="0" err="1">
                <a:effectLst/>
                <a:latin typeface="Menlo" panose="020B0609030804020204" pitchFamily="49" charset="0"/>
              </a:rPr>
              <a:t>start_time_avx</a:t>
            </a:r>
            <a:r>
              <a:rPr lang="en" altLang="zh-CN" sz="1400" b="0" dirty="0">
                <a:effectLst/>
                <a:latin typeface="Menlo" panose="020B0609030804020204" pitchFamily="49" charset="0"/>
              </a:rPr>
              <a:t> = std::chrono::</a:t>
            </a:r>
            <a:r>
              <a:rPr lang="en" altLang="zh-CN" sz="1400" b="0" i="1" dirty="0" err="1">
                <a:effectLst/>
                <a:latin typeface="Menlo" panose="020B0609030804020204" pitchFamily="49" charset="0"/>
              </a:rPr>
              <a:t>high_resolution_clock</a:t>
            </a:r>
            <a:r>
              <a:rPr lang="en" altLang="zh-CN" sz="1400" b="0" dirty="0">
                <a:effectLst/>
                <a:latin typeface="Menlo" panose="020B0609030804020204" pitchFamily="49" charset="0"/>
              </a:rPr>
              <a:t>::</a:t>
            </a:r>
            <a:r>
              <a:rPr lang="en" altLang="zh-CN" sz="1400" b="0" i="1" dirty="0">
                <a:effectLst/>
                <a:latin typeface="Menlo" panose="020B0609030804020204" pitchFamily="49" charset="0"/>
              </a:rPr>
              <a:t>now</a:t>
            </a:r>
            <a:r>
              <a:rPr lang="en" altLang="zh-CN" sz="1400" b="0" dirty="0">
                <a:effectLst/>
                <a:latin typeface="Menlo" panose="020B0609030804020204" pitchFamily="49" charset="0"/>
              </a:rPr>
              <a:t>();</a:t>
            </a:r>
          </a:p>
          <a:p>
            <a:r>
              <a:rPr lang="en" altLang="zh-CN" sz="1400" b="1" i="1" dirty="0" err="1">
                <a:solidFill>
                  <a:srgbClr val="FF0000"/>
                </a:solidFill>
                <a:effectLst/>
                <a:latin typeface="Menlo" panose="020B0609030804020204" pitchFamily="49" charset="0"/>
              </a:rPr>
              <a:t>addVectorsAVX</a:t>
            </a:r>
            <a:r>
              <a:rPr lang="en" altLang="zh-CN" sz="1400" b="1" dirty="0">
                <a:solidFill>
                  <a:srgbClr val="FF0000"/>
                </a:solidFill>
                <a:effectLst/>
                <a:latin typeface="Menlo" panose="020B0609030804020204" pitchFamily="49" charset="0"/>
              </a:rPr>
              <a:t>(a, b, result, size);</a:t>
            </a:r>
          </a:p>
          <a:p>
            <a:r>
              <a:rPr lang="en" altLang="zh-CN" sz="1400" b="0" dirty="0">
                <a:effectLst/>
                <a:latin typeface="Menlo" panose="020B0609030804020204" pitchFamily="49" charset="0"/>
              </a:rPr>
              <a:t>auto </a:t>
            </a:r>
            <a:r>
              <a:rPr lang="en" altLang="zh-CN" sz="1400" b="0" dirty="0" err="1">
                <a:effectLst/>
                <a:latin typeface="Menlo" panose="020B0609030804020204" pitchFamily="49" charset="0"/>
              </a:rPr>
              <a:t>end_time_avx</a:t>
            </a:r>
            <a:r>
              <a:rPr lang="en" altLang="zh-CN" sz="1400" b="0" dirty="0">
                <a:effectLst/>
                <a:latin typeface="Menlo" panose="020B0609030804020204" pitchFamily="49" charset="0"/>
              </a:rPr>
              <a:t> = std::chrono::</a:t>
            </a:r>
            <a:r>
              <a:rPr lang="en" altLang="zh-CN" sz="1400" b="0" i="1" dirty="0" err="1">
                <a:effectLst/>
                <a:latin typeface="Menlo" panose="020B0609030804020204" pitchFamily="49" charset="0"/>
              </a:rPr>
              <a:t>high_resolution_clock</a:t>
            </a:r>
            <a:r>
              <a:rPr lang="en" altLang="zh-CN" sz="1400" b="0" dirty="0">
                <a:effectLst/>
                <a:latin typeface="Menlo" panose="020B0609030804020204" pitchFamily="49" charset="0"/>
              </a:rPr>
              <a:t>::</a:t>
            </a:r>
            <a:r>
              <a:rPr lang="en" altLang="zh-CN" sz="1400" b="0" i="1" dirty="0">
                <a:effectLst/>
                <a:latin typeface="Menlo" panose="020B0609030804020204" pitchFamily="49" charset="0"/>
              </a:rPr>
              <a:t>now</a:t>
            </a:r>
            <a:r>
              <a:rPr lang="en" altLang="zh-CN" sz="1400" b="0" dirty="0">
                <a:effectLst/>
                <a:latin typeface="Menlo" panose="020B0609030804020204" pitchFamily="49" charset="0"/>
              </a:rPr>
              <a:t>();</a:t>
            </a:r>
          </a:p>
          <a:p>
            <a:r>
              <a:rPr lang="en" altLang="zh-CN" sz="1400" b="0" dirty="0">
                <a:effectLst/>
                <a:latin typeface="Menlo" panose="020B0609030804020204" pitchFamily="49" charset="0"/>
              </a:rPr>
              <a:t>std::chrono::</a:t>
            </a:r>
            <a:r>
              <a:rPr lang="en" altLang="zh-CN" sz="1400" b="0" i="1" dirty="0">
                <a:effectLst/>
                <a:latin typeface="Menlo" panose="020B0609030804020204" pitchFamily="49" charset="0"/>
              </a:rPr>
              <a:t>duration</a:t>
            </a:r>
            <a:r>
              <a:rPr lang="en" altLang="zh-CN" sz="1400" b="0" dirty="0">
                <a:effectLst/>
                <a:latin typeface="Menlo" panose="020B0609030804020204" pitchFamily="49" charset="0"/>
              </a:rPr>
              <a:t>&lt;double&gt; </a:t>
            </a:r>
            <a:r>
              <a:rPr lang="en" altLang="zh-CN" sz="1400" b="0" dirty="0" err="1">
                <a:effectLst/>
                <a:latin typeface="Menlo" panose="020B0609030804020204" pitchFamily="49" charset="0"/>
              </a:rPr>
              <a:t>elapsed_time_avx</a:t>
            </a:r>
            <a:r>
              <a:rPr lang="en" altLang="zh-CN" sz="1400" b="0" dirty="0">
                <a:effectLst/>
                <a:latin typeface="Menlo" panose="020B0609030804020204" pitchFamily="49" charset="0"/>
              </a:rPr>
              <a:t> = </a:t>
            </a:r>
            <a:r>
              <a:rPr lang="en" altLang="zh-CN" sz="1400" b="0" dirty="0" err="1">
                <a:effectLst/>
                <a:latin typeface="Menlo" panose="020B0609030804020204" pitchFamily="49" charset="0"/>
              </a:rPr>
              <a:t>end_time_avx</a:t>
            </a:r>
            <a:r>
              <a:rPr lang="en" altLang="zh-CN" sz="1400" b="0" dirty="0">
                <a:effectLst/>
                <a:latin typeface="Menlo" panose="020B0609030804020204" pitchFamily="49" charset="0"/>
              </a:rPr>
              <a:t> </a:t>
            </a:r>
            <a:r>
              <a:rPr lang="en" altLang="zh-CN" sz="1400" b="0" i="1" dirty="0">
                <a:effectLst/>
                <a:latin typeface="Menlo" panose="020B0609030804020204" pitchFamily="49" charset="0"/>
              </a:rPr>
              <a:t>-</a:t>
            </a:r>
            <a:r>
              <a:rPr lang="en" altLang="zh-CN" sz="1400" b="0" dirty="0">
                <a:effectLst/>
                <a:latin typeface="Menlo" panose="020B0609030804020204" pitchFamily="49" charset="0"/>
              </a:rPr>
              <a:t> </a:t>
            </a:r>
            <a:r>
              <a:rPr lang="en" altLang="zh-CN" sz="1400" b="0" dirty="0" err="1">
                <a:effectLst/>
                <a:latin typeface="Menlo" panose="020B0609030804020204" pitchFamily="49" charset="0"/>
              </a:rPr>
              <a:t>start_time_avx</a:t>
            </a:r>
            <a:r>
              <a:rPr lang="en" altLang="zh-CN" sz="1400" b="0" dirty="0">
                <a:effectLst/>
                <a:latin typeface="Menlo" panose="020B0609030804020204" pitchFamily="49" charset="0"/>
              </a:rPr>
              <a:t>;</a:t>
            </a:r>
          </a:p>
          <a:p>
            <a:r>
              <a:rPr lang="en" altLang="zh-CN" sz="1400" b="0" dirty="0">
                <a:effectLst/>
                <a:latin typeface="Menlo" panose="020B0609030804020204" pitchFamily="49" charset="0"/>
              </a:rPr>
              <a:t>std::</a:t>
            </a:r>
            <a:r>
              <a:rPr lang="en" altLang="zh-CN" sz="1400" b="0" dirty="0" err="1">
                <a:effectLst/>
                <a:latin typeface="Menlo" panose="020B0609030804020204" pitchFamily="49" charset="0"/>
              </a:rPr>
              <a:t>cout</a:t>
            </a:r>
            <a:r>
              <a:rPr lang="en" altLang="zh-CN" sz="1400" b="0" dirty="0">
                <a:effectLst/>
                <a:latin typeface="Menlo" panose="020B0609030804020204" pitchFamily="49" charset="0"/>
              </a:rPr>
              <a:t> </a:t>
            </a:r>
            <a:r>
              <a:rPr lang="en" altLang="zh-CN" sz="1400" b="0" i="1" dirty="0">
                <a:effectLst/>
                <a:latin typeface="Menlo" panose="020B0609030804020204" pitchFamily="49" charset="0"/>
              </a:rPr>
              <a:t>&lt;&lt;</a:t>
            </a:r>
            <a:r>
              <a:rPr lang="en" altLang="zh-CN" sz="1400" b="0" dirty="0">
                <a:effectLst/>
                <a:latin typeface="Menlo" panose="020B0609030804020204" pitchFamily="49" charset="0"/>
              </a:rPr>
              <a:t> "AVX execution time: " </a:t>
            </a:r>
            <a:r>
              <a:rPr lang="en" altLang="zh-CN" sz="1400" b="0" i="1" dirty="0">
                <a:effectLst/>
                <a:latin typeface="Menlo" panose="020B0609030804020204" pitchFamily="49" charset="0"/>
              </a:rPr>
              <a:t>&lt;&lt;</a:t>
            </a:r>
            <a:r>
              <a:rPr lang="en" altLang="zh-CN" sz="1400" b="0" dirty="0">
                <a:effectLst/>
                <a:latin typeface="Menlo" panose="020B0609030804020204" pitchFamily="49" charset="0"/>
              </a:rPr>
              <a:t> </a:t>
            </a:r>
            <a:r>
              <a:rPr lang="en" altLang="zh-CN" sz="1400" b="0" dirty="0" err="1">
                <a:effectLst/>
                <a:latin typeface="Menlo" panose="020B0609030804020204" pitchFamily="49" charset="0"/>
              </a:rPr>
              <a:t>elapsed_time_avx.</a:t>
            </a:r>
            <a:r>
              <a:rPr lang="en" altLang="zh-CN" sz="1400" b="0" i="1" dirty="0" err="1">
                <a:effectLst/>
                <a:latin typeface="Menlo" panose="020B0609030804020204" pitchFamily="49" charset="0"/>
              </a:rPr>
              <a:t>count</a:t>
            </a:r>
            <a:r>
              <a:rPr lang="en" altLang="zh-CN" sz="1400" b="0" dirty="0">
                <a:effectLst/>
                <a:latin typeface="Menlo" panose="020B0609030804020204" pitchFamily="49" charset="0"/>
              </a:rPr>
              <a:t>() * 1000 </a:t>
            </a:r>
            <a:r>
              <a:rPr lang="en" altLang="zh-CN" sz="1400" b="0" i="1" dirty="0">
                <a:effectLst/>
                <a:latin typeface="Menlo" panose="020B0609030804020204" pitchFamily="49" charset="0"/>
              </a:rPr>
              <a:t>&lt;&lt;</a:t>
            </a:r>
            <a:r>
              <a:rPr lang="en" altLang="zh-CN" sz="1400" b="0" dirty="0">
                <a:effectLst/>
                <a:latin typeface="Menlo" panose="020B0609030804020204" pitchFamily="49" charset="0"/>
              </a:rPr>
              <a:t> " </a:t>
            </a:r>
            <a:r>
              <a:rPr lang="en" altLang="zh-CN" sz="1400" b="0" dirty="0" err="1">
                <a:effectLst/>
                <a:latin typeface="Menlo" panose="020B0609030804020204" pitchFamily="49" charset="0"/>
              </a:rPr>
              <a:t>ms</a:t>
            </a:r>
            <a:r>
              <a:rPr lang="en" altLang="zh-CN" sz="1400" b="0" dirty="0">
                <a:effectLst/>
                <a:latin typeface="Menlo" panose="020B0609030804020204" pitchFamily="49" charset="0"/>
              </a:rPr>
              <a:t>" </a:t>
            </a:r>
            <a:r>
              <a:rPr lang="en" altLang="zh-CN" sz="1400" b="0" i="1" dirty="0">
                <a:effectLst/>
                <a:latin typeface="Menlo" panose="020B0609030804020204" pitchFamily="49" charset="0"/>
              </a:rPr>
              <a:t>&lt;&lt;</a:t>
            </a:r>
            <a:r>
              <a:rPr lang="en" altLang="zh-CN" sz="1400" b="0" dirty="0">
                <a:effectLst/>
                <a:latin typeface="Menlo" panose="020B0609030804020204" pitchFamily="49" charset="0"/>
              </a:rPr>
              <a:t> std::</a:t>
            </a:r>
            <a:r>
              <a:rPr lang="en" altLang="zh-CN" sz="1400" b="0" i="1" dirty="0" err="1">
                <a:effectLst/>
                <a:latin typeface="Menlo" panose="020B0609030804020204" pitchFamily="49" charset="0"/>
              </a:rPr>
              <a:t>endl</a:t>
            </a:r>
            <a:r>
              <a:rPr lang="en" altLang="zh-CN" sz="1400" b="0" dirty="0">
                <a:effectLst/>
                <a:latin typeface="Menlo" panose="020B0609030804020204" pitchFamily="49" charset="0"/>
              </a:rPr>
              <a:t>;</a:t>
            </a:r>
          </a:p>
          <a:p>
            <a:endParaRPr lang="en" altLang="zh-CN" sz="1400" b="0" dirty="0">
              <a:effectLst/>
              <a:latin typeface="Menlo" panose="020B0609030804020204" pitchFamily="49" charset="0"/>
            </a:endParaRPr>
          </a:p>
          <a:p>
            <a:r>
              <a:rPr lang="en" altLang="zh-CN" sz="1400" b="0" dirty="0">
                <a:effectLst/>
                <a:latin typeface="Menlo" panose="020B0609030804020204" pitchFamily="49" charset="0"/>
              </a:rPr>
              <a:t>auto </a:t>
            </a:r>
            <a:r>
              <a:rPr lang="en" altLang="zh-CN" sz="1400" b="0" dirty="0" err="1">
                <a:effectLst/>
                <a:latin typeface="Menlo" panose="020B0609030804020204" pitchFamily="49" charset="0"/>
              </a:rPr>
              <a:t>start_time_non_avx</a:t>
            </a:r>
            <a:r>
              <a:rPr lang="en" altLang="zh-CN" sz="1400" b="0" dirty="0">
                <a:effectLst/>
                <a:latin typeface="Menlo" panose="020B0609030804020204" pitchFamily="49" charset="0"/>
              </a:rPr>
              <a:t> = std::chrono::</a:t>
            </a:r>
            <a:r>
              <a:rPr lang="en" altLang="zh-CN" sz="1400" b="0" i="1" dirty="0" err="1">
                <a:effectLst/>
                <a:latin typeface="Menlo" panose="020B0609030804020204" pitchFamily="49" charset="0"/>
              </a:rPr>
              <a:t>high_resolution_clock</a:t>
            </a:r>
            <a:r>
              <a:rPr lang="en" altLang="zh-CN" sz="1400" b="0" dirty="0">
                <a:effectLst/>
                <a:latin typeface="Menlo" panose="020B0609030804020204" pitchFamily="49" charset="0"/>
              </a:rPr>
              <a:t>::</a:t>
            </a:r>
            <a:r>
              <a:rPr lang="en" altLang="zh-CN" sz="1400" b="0" i="1" dirty="0">
                <a:effectLst/>
                <a:latin typeface="Menlo" panose="020B0609030804020204" pitchFamily="49" charset="0"/>
              </a:rPr>
              <a:t>now</a:t>
            </a:r>
            <a:r>
              <a:rPr lang="en" altLang="zh-CN" sz="1400" b="0" dirty="0">
                <a:effectLst/>
                <a:latin typeface="Menlo" panose="020B0609030804020204" pitchFamily="49" charset="0"/>
              </a:rPr>
              <a:t>();</a:t>
            </a:r>
          </a:p>
          <a:p>
            <a:r>
              <a:rPr lang="en" altLang="zh-CN" sz="1400" b="1" i="1" dirty="0" err="1">
                <a:solidFill>
                  <a:srgbClr val="FF0000"/>
                </a:solidFill>
                <a:effectLst/>
                <a:latin typeface="Menlo" panose="020B0609030804020204" pitchFamily="49" charset="0"/>
              </a:rPr>
              <a:t>addVectors</a:t>
            </a:r>
            <a:r>
              <a:rPr lang="en" altLang="zh-CN" sz="1400" b="1" dirty="0">
                <a:solidFill>
                  <a:srgbClr val="FF0000"/>
                </a:solidFill>
                <a:effectLst/>
                <a:latin typeface="Menlo" panose="020B0609030804020204" pitchFamily="49" charset="0"/>
              </a:rPr>
              <a:t>(a, b, </a:t>
            </a:r>
            <a:r>
              <a:rPr lang="en" altLang="zh-CN" sz="1400" b="1" dirty="0" err="1">
                <a:solidFill>
                  <a:srgbClr val="FF0000"/>
                </a:solidFill>
                <a:effectLst/>
                <a:latin typeface="Menlo" panose="020B0609030804020204" pitchFamily="49" charset="0"/>
              </a:rPr>
              <a:t>result_non_avx</a:t>
            </a:r>
            <a:r>
              <a:rPr lang="en" altLang="zh-CN" sz="1400" b="1" dirty="0">
                <a:solidFill>
                  <a:srgbClr val="FF0000"/>
                </a:solidFill>
                <a:effectLst/>
                <a:latin typeface="Menlo" panose="020B0609030804020204" pitchFamily="49" charset="0"/>
              </a:rPr>
              <a:t>, size);</a:t>
            </a:r>
          </a:p>
          <a:p>
            <a:r>
              <a:rPr lang="en" altLang="zh-CN" sz="1400" b="0" dirty="0">
                <a:effectLst/>
                <a:latin typeface="Menlo" panose="020B0609030804020204" pitchFamily="49" charset="0"/>
              </a:rPr>
              <a:t>auto </a:t>
            </a:r>
            <a:r>
              <a:rPr lang="en" altLang="zh-CN" sz="1400" b="0" dirty="0" err="1">
                <a:effectLst/>
                <a:latin typeface="Menlo" panose="020B0609030804020204" pitchFamily="49" charset="0"/>
              </a:rPr>
              <a:t>end_time_non_avx</a:t>
            </a:r>
            <a:r>
              <a:rPr lang="en" altLang="zh-CN" sz="1400" b="0" dirty="0">
                <a:effectLst/>
                <a:latin typeface="Menlo" panose="020B0609030804020204" pitchFamily="49" charset="0"/>
              </a:rPr>
              <a:t> = std::chrono::</a:t>
            </a:r>
            <a:r>
              <a:rPr lang="en" altLang="zh-CN" sz="1400" b="0" i="1" dirty="0" err="1">
                <a:effectLst/>
                <a:latin typeface="Menlo" panose="020B0609030804020204" pitchFamily="49" charset="0"/>
              </a:rPr>
              <a:t>high_resolution_clock</a:t>
            </a:r>
            <a:r>
              <a:rPr lang="en" altLang="zh-CN" sz="1400" b="0" dirty="0">
                <a:effectLst/>
                <a:latin typeface="Menlo" panose="020B0609030804020204" pitchFamily="49" charset="0"/>
              </a:rPr>
              <a:t>::</a:t>
            </a:r>
            <a:r>
              <a:rPr lang="en" altLang="zh-CN" sz="1400" b="0" i="1" dirty="0">
                <a:effectLst/>
                <a:latin typeface="Menlo" panose="020B0609030804020204" pitchFamily="49" charset="0"/>
              </a:rPr>
              <a:t>now</a:t>
            </a:r>
            <a:r>
              <a:rPr lang="en" altLang="zh-CN" sz="1400" b="0" dirty="0">
                <a:effectLst/>
                <a:latin typeface="Menlo" panose="020B0609030804020204" pitchFamily="49" charset="0"/>
              </a:rPr>
              <a:t>();</a:t>
            </a:r>
          </a:p>
          <a:p>
            <a:r>
              <a:rPr lang="en" altLang="zh-CN" sz="1400" b="0" dirty="0">
                <a:effectLst/>
                <a:latin typeface="Menlo" panose="020B0609030804020204" pitchFamily="49" charset="0"/>
              </a:rPr>
              <a:t>std::chrono::</a:t>
            </a:r>
            <a:r>
              <a:rPr lang="en" altLang="zh-CN" sz="1400" b="0" i="1" dirty="0">
                <a:effectLst/>
                <a:latin typeface="Menlo" panose="020B0609030804020204" pitchFamily="49" charset="0"/>
              </a:rPr>
              <a:t>duration</a:t>
            </a:r>
            <a:r>
              <a:rPr lang="en" altLang="zh-CN" sz="1400" b="0" dirty="0">
                <a:effectLst/>
                <a:latin typeface="Menlo" panose="020B0609030804020204" pitchFamily="49" charset="0"/>
              </a:rPr>
              <a:t>&lt;double&gt; </a:t>
            </a:r>
            <a:r>
              <a:rPr lang="en" altLang="zh-CN" sz="1400" b="0" dirty="0" err="1">
                <a:effectLst/>
                <a:latin typeface="Menlo" panose="020B0609030804020204" pitchFamily="49" charset="0"/>
              </a:rPr>
              <a:t>elapsed_time_non_avx</a:t>
            </a:r>
            <a:r>
              <a:rPr lang="en" altLang="zh-CN" sz="1400" b="0" dirty="0">
                <a:effectLst/>
                <a:latin typeface="Menlo" panose="020B0609030804020204" pitchFamily="49" charset="0"/>
              </a:rPr>
              <a:t> = </a:t>
            </a:r>
            <a:r>
              <a:rPr lang="en" altLang="zh-CN" sz="1400" b="0" dirty="0" err="1">
                <a:effectLst/>
                <a:latin typeface="Menlo" panose="020B0609030804020204" pitchFamily="49" charset="0"/>
              </a:rPr>
              <a:t>end_time_non_avx</a:t>
            </a:r>
            <a:r>
              <a:rPr lang="en" altLang="zh-CN" sz="1400" b="0" dirty="0">
                <a:effectLst/>
                <a:latin typeface="Menlo" panose="020B0609030804020204" pitchFamily="49" charset="0"/>
              </a:rPr>
              <a:t> </a:t>
            </a:r>
            <a:r>
              <a:rPr lang="en" altLang="zh-CN" sz="1400" b="0" i="1" dirty="0">
                <a:effectLst/>
                <a:latin typeface="Menlo" panose="020B0609030804020204" pitchFamily="49" charset="0"/>
              </a:rPr>
              <a:t>-</a:t>
            </a:r>
            <a:r>
              <a:rPr lang="en" altLang="zh-CN" sz="1400" b="0" dirty="0">
                <a:effectLst/>
                <a:latin typeface="Menlo" panose="020B0609030804020204" pitchFamily="49" charset="0"/>
              </a:rPr>
              <a:t> </a:t>
            </a:r>
            <a:r>
              <a:rPr lang="en" altLang="zh-CN" sz="1400" b="0" dirty="0" err="1">
                <a:effectLst/>
                <a:latin typeface="Menlo" panose="020B0609030804020204" pitchFamily="49" charset="0"/>
              </a:rPr>
              <a:t>start_time_non_avx</a:t>
            </a:r>
            <a:r>
              <a:rPr lang="en" altLang="zh-CN" sz="1400" b="0" dirty="0">
                <a:effectLst/>
                <a:latin typeface="Menlo" panose="020B0609030804020204" pitchFamily="49" charset="0"/>
              </a:rPr>
              <a:t>;</a:t>
            </a:r>
          </a:p>
          <a:p>
            <a:r>
              <a:rPr lang="en" altLang="zh-CN" sz="1400" b="0" dirty="0">
                <a:effectLst/>
                <a:latin typeface="Menlo" panose="020B0609030804020204" pitchFamily="49" charset="0"/>
              </a:rPr>
              <a:t>std::</a:t>
            </a:r>
            <a:r>
              <a:rPr lang="en" altLang="zh-CN" sz="1400" b="0" dirty="0" err="1">
                <a:effectLst/>
                <a:latin typeface="Menlo" panose="020B0609030804020204" pitchFamily="49" charset="0"/>
              </a:rPr>
              <a:t>cout</a:t>
            </a:r>
            <a:r>
              <a:rPr lang="en" altLang="zh-CN" sz="1400" b="0" dirty="0">
                <a:effectLst/>
                <a:latin typeface="Menlo" panose="020B0609030804020204" pitchFamily="49" charset="0"/>
              </a:rPr>
              <a:t> </a:t>
            </a:r>
            <a:r>
              <a:rPr lang="en" altLang="zh-CN" sz="1400" b="0" i="1" dirty="0">
                <a:effectLst/>
                <a:latin typeface="Menlo" panose="020B0609030804020204" pitchFamily="49" charset="0"/>
              </a:rPr>
              <a:t>&lt;&lt;</a:t>
            </a:r>
            <a:r>
              <a:rPr lang="en" altLang="zh-CN" sz="1400" b="0" dirty="0">
                <a:effectLst/>
                <a:latin typeface="Menlo" panose="020B0609030804020204" pitchFamily="49" charset="0"/>
              </a:rPr>
              <a:t> "Non-AVX execution time: " </a:t>
            </a:r>
            <a:r>
              <a:rPr lang="en" altLang="zh-CN" sz="1400" b="0" i="1" dirty="0">
                <a:effectLst/>
                <a:latin typeface="Menlo" panose="020B0609030804020204" pitchFamily="49" charset="0"/>
              </a:rPr>
              <a:t>&lt;&lt;</a:t>
            </a:r>
            <a:r>
              <a:rPr lang="en" altLang="zh-CN" sz="1400" b="0" dirty="0">
                <a:effectLst/>
                <a:latin typeface="Menlo" panose="020B0609030804020204" pitchFamily="49" charset="0"/>
              </a:rPr>
              <a:t> </a:t>
            </a:r>
            <a:r>
              <a:rPr lang="en" altLang="zh-CN" sz="1400" b="0" dirty="0" err="1">
                <a:effectLst/>
                <a:latin typeface="Menlo" panose="020B0609030804020204" pitchFamily="49" charset="0"/>
              </a:rPr>
              <a:t>elapsed_time_non_avx.</a:t>
            </a:r>
            <a:r>
              <a:rPr lang="en" altLang="zh-CN" sz="1400" b="0" i="1" dirty="0" err="1">
                <a:effectLst/>
                <a:latin typeface="Menlo" panose="020B0609030804020204" pitchFamily="49" charset="0"/>
              </a:rPr>
              <a:t>count</a:t>
            </a:r>
            <a:r>
              <a:rPr lang="en" altLang="zh-CN" sz="1400" b="0" dirty="0">
                <a:effectLst/>
                <a:latin typeface="Menlo" panose="020B0609030804020204" pitchFamily="49" charset="0"/>
              </a:rPr>
              <a:t>() * 1000 </a:t>
            </a:r>
            <a:r>
              <a:rPr lang="en" altLang="zh-CN" sz="1400" b="0" i="1" dirty="0">
                <a:effectLst/>
                <a:latin typeface="Menlo" panose="020B0609030804020204" pitchFamily="49" charset="0"/>
              </a:rPr>
              <a:t>&lt;&lt;</a:t>
            </a:r>
            <a:r>
              <a:rPr lang="en" altLang="zh-CN" sz="1400" b="0" dirty="0">
                <a:effectLst/>
                <a:latin typeface="Menlo" panose="020B0609030804020204" pitchFamily="49" charset="0"/>
              </a:rPr>
              <a:t> " </a:t>
            </a:r>
            <a:r>
              <a:rPr lang="en" altLang="zh-CN" sz="1400" b="0" dirty="0" err="1">
                <a:effectLst/>
                <a:latin typeface="Menlo" panose="020B0609030804020204" pitchFamily="49" charset="0"/>
              </a:rPr>
              <a:t>ms</a:t>
            </a:r>
            <a:r>
              <a:rPr lang="en" altLang="zh-CN" sz="1400" b="0" dirty="0">
                <a:effectLst/>
                <a:latin typeface="Menlo" panose="020B0609030804020204" pitchFamily="49" charset="0"/>
              </a:rPr>
              <a:t>" </a:t>
            </a:r>
            <a:r>
              <a:rPr lang="en" altLang="zh-CN" sz="1400" b="0" i="1" dirty="0">
                <a:effectLst/>
                <a:latin typeface="Menlo" panose="020B0609030804020204" pitchFamily="49" charset="0"/>
              </a:rPr>
              <a:t>&lt;&lt;</a:t>
            </a:r>
            <a:r>
              <a:rPr lang="en" altLang="zh-CN" sz="1400" b="0" dirty="0">
                <a:effectLst/>
                <a:latin typeface="Menlo" panose="020B0609030804020204" pitchFamily="49" charset="0"/>
              </a:rPr>
              <a:t> std::</a:t>
            </a:r>
            <a:r>
              <a:rPr lang="en" altLang="zh-CN" sz="1400" b="0" i="1" dirty="0" err="1">
                <a:effectLst/>
                <a:latin typeface="Menlo" panose="020B0609030804020204" pitchFamily="49" charset="0"/>
              </a:rPr>
              <a:t>endl</a:t>
            </a:r>
            <a:r>
              <a:rPr lang="en" altLang="zh-CN" sz="1400" b="0" dirty="0">
                <a:effectLst/>
                <a:latin typeface="Menlo" panose="020B0609030804020204" pitchFamily="49" charset="0"/>
              </a:rPr>
              <a:t>;</a:t>
            </a:r>
          </a:p>
        </p:txBody>
      </p:sp>
      <p:sp>
        <p:nvSpPr>
          <p:cNvPr id="8" name="文本框 7">
            <a:extLst>
              <a:ext uri="{FF2B5EF4-FFF2-40B4-BE49-F238E27FC236}">
                <a16:creationId xmlns:a16="http://schemas.microsoft.com/office/drawing/2014/main" id="{FB8194C2-AF14-98D8-FA45-5D9B7567E230}"/>
              </a:ext>
            </a:extLst>
          </p:cNvPr>
          <p:cNvSpPr txBox="1"/>
          <p:nvPr/>
        </p:nvSpPr>
        <p:spPr>
          <a:xfrm>
            <a:off x="1763688" y="4922165"/>
            <a:ext cx="6347048" cy="646331"/>
          </a:xfrm>
          <a:prstGeom prst="rect">
            <a:avLst/>
          </a:prstGeom>
          <a:noFill/>
        </p:spPr>
        <p:txBody>
          <a:bodyPr wrap="square">
            <a:spAutoFit/>
          </a:bodyPr>
          <a:lstStyle/>
          <a:p>
            <a:r>
              <a:rPr lang="zh-CN" altLang="en-US" dirty="0"/>
              <a:t>AVX execution time: 2.54939 ms</a:t>
            </a:r>
            <a:r>
              <a:rPr lang="en-US" altLang="zh-CN" dirty="0"/>
              <a:t>  </a:t>
            </a:r>
            <a:r>
              <a:rPr lang="en-US" altLang="zh-CN" b="1" dirty="0">
                <a:solidFill>
                  <a:srgbClr val="C00000"/>
                </a:solidFill>
              </a:rPr>
              <a:t>// why not 8X faster? </a:t>
            </a:r>
            <a:endParaRPr lang="zh-CN" altLang="en-US" b="1" dirty="0">
              <a:solidFill>
                <a:srgbClr val="C00000"/>
              </a:solidFill>
            </a:endParaRPr>
          </a:p>
          <a:p>
            <a:r>
              <a:rPr lang="zh-CN" altLang="en-US" dirty="0"/>
              <a:t>Non-AVX execution time: 5.67899 ms</a:t>
            </a:r>
          </a:p>
        </p:txBody>
      </p:sp>
    </p:spTree>
    <p:extLst>
      <p:ext uri="{BB962C8B-B14F-4D97-AF65-F5344CB8AC3E}">
        <p14:creationId xmlns:p14="http://schemas.microsoft.com/office/powerpoint/2010/main" val="3457756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685800" y="1430287"/>
            <a:ext cx="7772400" cy="1600685"/>
          </a:xfrm>
        </p:spPr>
        <p:txBody>
          <a:bodyPr>
            <a:noAutofit/>
          </a:bodyPr>
          <a:lstStyle/>
          <a:p>
            <a:pPr>
              <a:lnSpc>
                <a:spcPct val="110000"/>
              </a:lnSpc>
            </a:pPr>
            <a:r>
              <a:rPr kumimoji="1" lang="en-US" altLang="zh-CN" sz="3600" b="0" dirty="0">
                <a:latin typeface="+mn-lt"/>
              </a:rPr>
              <a:t>Question: given an AI workload, e.g., model training, how many computation does it need? </a:t>
            </a:r>
            <a:endParaRPr kumimoji="1" lang="zh-CN" altLang="en-US" sz="1800" b="0" dirty="0">
              <a:latin typeface="+mn-lt"/>
            </a:endParaRPr>
          </a:p>
        </p:txBody>
      </p:sp>
    </p:spTree>
    <p:extLst>
      <p:ext uri="{BB962C8B-B14F-4D97-AF65-F5344CB8AC3E}">
        <p14:creationId xmlns:p14="http://schemas.microsoft.com/office/powerpoint/2010/main" val="129285156"/>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395536" y="1921396"/>
            <a:ext cx="8278688" cy="1600685"/>
          </a:xfrm>
        </p:spPr>
        <p:txBody>
          <a:bodyPr>
            <a:noAutofit/>
          </a:bodyPr>
          <a:lstStyle/>
          <a:p>
            <a:pPr>
              <a:lnSpc>
                <a:spcPct val="110000"/>
              </a:lnSpc>
            </a:pPr>
            <a:r>
              <a:rPr kumimoji="1" lang="en-US" altLang="zh-CN" sz="3600" b="0" dirty="0">
                <a:latin typeface="+mn-lt"/>
              </a:rPr>
              <a:t>Accessing memory (or other storage) &amp; Roofline model</a:t>
            </a:r>
            <a:endParaRPr kumimoji="1" lang="zh-CN" altLang="en-US" sz="1800" b="0" dirty="0">
              <a:latin typeface="+mn-lt"/>
            </a:endParaRPr>
          </a:p>
        </p:txBody>
      </p:sp>
    </p:spTree>
    <p:extLst>
      <p:ext uri="{BB962C8B-B14F-4D97-AF65-F5344CB8AC3E}">
        <p14:creationId xmlns:p14="http://schemas.microsoft.com/office/powerpoint/2010/main" val="3434811576"/>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668326-DE5C-9ACD-C22A-4C96310459D2}"/>
              </a:ext>
            </a:extLst>
          </p:cNvPr>
          <p:cNvSpPr>
            <a:spLocks noGrp="1"/>
          </p:cNvSpPr>
          <p:nvPr>
            <p:ph type="title"/>
          </p:nvPr>
        </p:nvSpPr>
        <p:spPr/>
        <p:txBody>
          <a:bodyPr/>
          <a:lstStyle/>
          <a:p>
            <a:r>
              <a:rPr kumimoji="1" lang="en-US" altLang="zh-CN" dirty="0"/>
              <a:t>Memory stalls (Communication stalls) </a:t>
            </a:r>
            <a:endParaRPr kumimoji="1" lang="zh-CN" altLang="en-US" dirty="0"/>
          </a:p>
        </p:txBody>
      </p:sp>
      <p:sp>
        <p:nvSpPr>
          <p:cNvPr id="3" name="内容占位符 2">
            <a:extLst>
              <a:ext uri="{FF2B5EF4-FFF2-40B4-BE49-F238E27FC236}">
                <a16:creationId xmlns:a16="http://schemas.microsoft.com/office/drawing/2014/main" id="{AAE6157C-796D-2395-E6F3-3FBEC5E25660}"/>
              </a:ext>
            </a:extLst>
          </p:cNvPr>
          <p:cNvSpPr>
            <a:spLocks noGrp="1"/>
          </p:cNvSpPr>
          <p:nvPr>
            <p:ph idx="1"/>
          </p:nvPr>
        </p:nvSpPr>
        <p:spPr>
          <a:xfrm>
            <a:off x="302840" y="1129308"/>
            <a:ext cx="8538320" cy="4356826"/>
          </a:xfrm>
        </p:spPr>
        <p:txBody>
          <a:bodyPr>
            <a:normAutofit lnSpcReduction="10000"/>
          </a:bodyPr>
          <a:lstStyle/>
          <a:p>
            <a:r>
              <a:rPr kumimoji="1" lang="en" altLang="zh-CN" dirty="0"/>
              <a:t>A processor “stalls” when it cannot run the next instruction in an instruction stream because of a dependency on a previous instruction. </a:t>
            </a:r>
          </a:p>
          <a:p>
            <a:r>
              <a:rPr kumimoji="1" lang="en" altLang="zh-CN" dirty="0"/>
              <a:t>Accessing memory is a major source of stalls </a:t>
            </a:r>
          </a:p>
          <a:p>
            <a:endParaRPr kumimoji="1" lang="en" altLang="zh-CN" dirty="0"/>
          </a:p>
          <a:p>
            <a:endParaRPr kumimoji="1" lang="en" altLang="zh-CN" dirty="0"/>
          </a:p>
          <a:p>
            <a:endParaRPr kumimoji="1" lang="en" altLang="zh-CN" dirty="0"/>
          </a:p>
          <a:p>
            <a:r>
              <a:rPr kumimoji="1" lang="en" altLang="zh-CN" dirty="0"/>
              <a:t>Memory access times ~ 100’s of cycles</a:t>
            </a:r>
          </a:p>
          <a:p>
            <a:pPr lvl="1"/>
            <a:r>
              <a:rPr kumimoji="1" lang="en" altLang="zh-CN" dirty="0"/>
              <a:t>Memory “access time” is a measure of latency</a:t>
            </a:r>
          </a:p>
          <a:p>
            <a:pPr lvl="1"/>
            <a:r>
              <a:rPr kumimoji="1" lang="en" altLang="zh-CN" dirty="0"/>
              <a:t>Possible optimization: prefetching  </a:t>
            </a:r>
          </a:p>
          <a:p>
            <a:r>
              <a:rPr kumimoji="1" lang="en-US" altLang="zh-CN" dirty="0"/>
              <a:t>Prefetching isn’t always possible </a:t>
            </a:r>
            <a:r>
              <a:rPr kumimoji="1" lang="en-US" altLang="zh-CN" dirty="0">
                <a:solidFill>
                  <a:srgbClr val="FF0000"/>
                </a:solidFill>
              </a:rPr>
              <a:t>if the memory read/write is the bottleneck</a:t>
            </a:r>
            <a:endParaRPr kumimoji="1" lang="zh-CN" altLang="en-US" dirty="0">
              <a:solidFill>
                <a:srgbClr val="FF0000"/>
              </a:solidFill>
            </a:endParaRPr>
          </a:p>
        </p:txBody>
      </p:sp>
      <p:sp>
        <p:nvSpPr>
          <p:cNvPr id="4" name="灯片编号占位符 3">
            <a:extLst>
              <a:ext uri="{FF2B5EF4-FFF2-40B4-BE49-F238E27FC236}">
                <a16:creationId xmlns:a16="http://schemas.microsoft.com/office/drawing/2014/main" id="{A7BE6E4D-913A-CC11-A3B5-D0C0E2FBD070}"/>
              </a:ext>
            </a:extLst>
          </p:cNvPr>
          <p:cNvSpPr>
            <a:spLocks noGrp="1"/>
          </p:cNvSpPr>
          <p:nvPr>
            <p:ph type="sldNum" sz="quarter" idx="12"/>
          </p:nvPr>
        </p:nvSpPr>
        <p:spPr/>
        <p:txBody>
          <a:bodyPr/>
          <a:lstStyle/>
          <a:p>
            <a:fld id="{ADE361C3-C043-4A6E-BDCE-8DA1E7D90A3B}" type="slidenum">
              <a:rPr lang="zh-CN" altLang="en-US" smtClean="0"/>
              <a:pPr/>
              <a:t>41</a:t>
            </a:fld>
            <a:endParaRPr lang="zh-CN" altLang="en-US" dirty="0"/>
          </a:p>
        </p:txBody>
      </p:sp>
      <p:pic>
        <p:nvPicPr>
          <p:cNvPr id="6" name="图片 5" descr="图形用户界面&#10;&#10;中度可信度描述已自动生成">
            <a:extLst>
              <a:ext uri="{FF2B5EF4-FFF2-40B4-BE49-F238E27FC236}">
                <a16:creationId xmlns:a16="http://schemas.microsoft.com/office/drawing/2014/main" id="{5CB18CC6-80E4-CB71-DAD0-9D983C35B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425452"/>
            <a:ext cx="7772400" cy="1057087"/>
          </a:xfrm>
          <a:prstGeom prst="rect">
            <a:avLst/>
          </a:prstGeom>
        </p:spPr>
      </p:pic>
    </p:spTree>
    <p:extLst>
      <p:ext uri="{BB962C8B-B14F-4D97-AF65-F5344CB8AC3E}">
        <p14:creationId xmlns:p14="http://schemas.microsoft.com/office/powerpoint/2010/main" val="345222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4ABD21-C310-955B-0788-81B77BA980D9}"/>
              </a:ext>
            </a:extLst>
          </p:cNvPr>
          <p:cNvSpPr>
            <a:spLocks noGrp="1"/>
          </p:cNvSpPr>
          <p:nvPr>
            <p:ph type="title"/>
          </p:nvPr>
        </p:nvSpPr>
        <p:spPr/>
        <p:txBody>
          <a:bodyPr/>
          <a:lstStyle/>
          <a:p>
            <a:r>
              <a:rPr lang="en" altLang="zh-CN" dirty="0">
                <a:solidFill>
                  <a:srgbClr val="000000"/>
                </a:solidFill>
                <a:effectLst/>
                <a:latin typeface="Helvetica" pitchFamily="2" charset="0"/>
              </a:rPr>
              <a:t>Terminology</a:t>
            </a:r>
          </a:p>
        </p:txBody>
      </p:sp>
      <p:sp>
        <p:nvSpPr>
          <p:cNvPr id="3" name="内容占位符 2">
            <a:extLst>
              <a:ext uri="{FF2B5EF4-FFF2-40B4-BE49-F238E27FC236}">
                <a16:creationId xmlns:a16="http://schemas.microsoft.com/office/drawing/2014/main" id="{B37E9EA8-37C6-67BE-30BB-1178A340EB8E}"/>
              </a:ext>
            </a:extLst>
          </p:cNvPr>
          <p:cNvSpPr>
            <a:spLocks noGrp="1"/>
          </p:cNvSpPr>
          <p:nvPr>
            <p:ph idx="1"/>
          </p:nvPr>
        </p:nvSpPr>
        <p:spPr/>
        <p:txBody>
          <a:bodyPr/>
          <a:lstStyle/>
          <a:p>
            <a:r>
              <a:rPr kumimoji="1" lang="en" altLang="zh-CN" dirty="0"/>
              <a:t>Memory (storage) latency</a:t>
            </a:r>
          </a:p>
          <a:p>
            <a:pPr lvl="1"/>
            <a:r>
              <a:rPr kumimoji="1" lang="en" altLang="zh-CN" dirty="0"/>
              <a:t>The amount of time for a memory request (e.g., load, store) from a processor to be serviced by the memory system</a:t>
            </a:r>
          </a:p>
          <a:p>
            <a:pPr lvl="1"/>
            <a:r>
              <a:rPr kumimoji="1" lang="en" altLang="zh-CN" dirty="0"/>
              <a:t>E.g., 100 cycles (DRAM), 1us (Network in local datacenter) </a:t>
            </a:r>
          </a:p>
          <a:p>
            <a:r>
              <a:rPr kumimoji="1" lang="en" altLang="zh-CN" dirty="0"/>
              <a:t>Memory (storage) bandwidth </a:t>
            </a:r>
          </a:p>
          <a:p>
            <a:pPr lvl="1"/>
            <a:r>
              <a:rPr kumimoji="1" lang="en" altLang="zh-CN" dirty="0"/>
              <a:t>The rate at which the memory system can provide data to a processor</a:t>
            </a:r>
          </a:p>
          <a:p>
            <a:pPr lvl="1"/>
            <a:r>
              <a:rPr kumimoji="1" lang="en" altLang="zh-CN" dirty="0"/>
              <a:t>E.g., 20Gbps (Network)</a:t>
            </a:r>
          </a:p>
          <a:p>
            <a:pPr lvl="1"/>
            <a:endParaRPr kumimoji="1" lang="en" altLang="zh-CN" dirty="0"/>
          </a:p>
          <a:p>
            <a:endParaRPr kumimoji="1" lang="zh-CN" altLang="en-US" dirty="0"/>
          </a:p>
        </p:txBody>
      </p:sp>
      <p:sp>
        <p:nvSpPr>
          <p:cNvPr id="4" name="灯片编号占位符 3">
            <a:extLst>
              <a:ext uri="{FF2B5EF4-FFF2-40B4-BE49-F238E27FC236}">
                <a16:creationId xmlns:a16="http://schemas.microsoft.com/office/drawing/2014/main" id="{00701529-4FEA-BB95-2233-605BF612D238}"/>
              </a:ext>
            </a:extLst>
          </p:cNvPr>
          <p:cNvSpPr>
            <a:spLocks noGrp="1"/>
          </p:cNvSpPr>
          <p:nvPr>
            <p:ph type="sldNum" sz="quarter" idx="12"/>
          </p:nvPr>
        </p:nvSpPr>
        <p:spPr/>
        <p:txBody>
          <a:bodyPr/>
          <a:lstStyle/>
          <a:p>
            <a:fld id="{ADE361C3-C043-4A6E-BDCE-8DA1E7D90A3B}" type="slidenum">
              <a:rPr lang="zh-CN" altLang="en-US" smtClean="0"/>
              <a:pPr/>
              <a:t>42</a:t>
            </a:fld>
            <a:endParaRPr lang="zh-CN" altLang="en-US" dirty="0"/>
          </a:p>
        </p:txBody>
      </p:sp>
    </p:spTree>
    <p:extLst>
      <p:ext uri="{BB962C8B-B14F-4D97-AF65-F5344CB8AC3E}">
        <p14:creationId xmlns:p14="http://schemas.microsoft.com/office/powerpoint/2010/main" val="41716961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B55963-72FA-5BD3-C1B9-D31E31EF69C0}"/>
              </a:ext>
            </a:extLst>
          </p:cNvPr>
          <p:cNvSpPr>
            <a:spLocks noGrp="1"/>
          </p:cNvSpPr>
          <p:nvPr>
            <p:ph type="title"/>
          </p:nvPr>
        </p:nvSpPr>
        <p:spPr/>
        <p:txBody>
          <a:bodyPr/>
          <a:lstStyle/>
          <a:p>
            <a:r>
              <a:rPr kumimoji="1" lang="en-US" altLang="zh-CN" dirty="0"/>
              <a:t>Memory load speed </a:t>
            </a:r>
            <a:endParaRPr kumimoji="1" lang="zh-CN" altLang="en-US" dirty="0"/>
          </a:p>
        </p:txBody>
      </p:sp>
      <p:sp>
        <p:nvSpPr>
          <p:cNvPr id="3" name="内容占位符 2">
            <a:extLst>
              <a:ext uri="{FF2B5EF4-FFF2-40B4-BE49-F238E27FC236}">
                <a16:creationId xmlns:a16="http://schemas.microsoft.com/office/drawing/2014/main" id="{D0DC8406-DC77-307D-8ACD-69B785177F7C}"/>
              </a:ext>
            </a:extLst>
          </p:cNvPr>
          <p:cNvSpPr>
            <a:spLocks noGrp="1"/>
          </p:cNvSpPr>
          <p:nvPr>
            <p:ph idx="1"/>
          </p:nvPr>
        </p:nvSpPr>
        <p:spPr>
          <a:xfrm>
            <a:off x="302840" y="1129308"/>
            <a:ext cx="8229600" cy="4167654"/>
          </a:xfrm>
        </p:spPr>
        <p:txBody>
          <a:bodyPr/>
          <a:lstStyle/>
          <a:p>
            <a:r>
              <a:rPr kumimoji="1" lang="en-US" altLang="zh-CN" dirty="0"/>
              <a:t>Time to load the data = Latency + Payload / bandwidth</a:t>
            </a:r>
          </a:p>
          <a:p>
            <a:pPr lvl="1"/>
            <a:r>
              <a:rPr kumimoji="1" lang="en-US" altLang="zh-CN" dirty="0"/>
              <a:t>Note that it is the optimal case, e.g., latency and bandwidth can be affected by the others  </a:t>
            </a:r>
          </a:p>
          <a:p>
            <a:r>
              <a:rPr kumimoji="1" lang="en-US" altLang="zh-CN" dirty="0"/>
              <a:t>Both factors matters </a:t>
            </a:r>
          </a:p>
          <a:p>
            <a:pPr lvl="1"/>
            <a:r>
              <a:rPr kumimoji="1" lang="en-US" altLang="zh-CN" dirty="0"/>
              <a:t>For CPU load/store, the latency may be dominate </a:t>
            </a:r>
          </a:p>
          <a:p>
            <a:pPr lvl="1"/>
            <a:r>
              <a:rPr kumimoji="1" lang="en-US" altLang="zh-CN" dirty="0"/>
              <a:t>For transfer large data, bandwidth will be the dominate factor </a:t>
            </a:r>
          </a:p>
          <a:p>
            <a:r>
              <a:rPr kumimoji="1" lang="en-US" altLang="zh-CN" dirty="0"/>
              <a:t>Real world problem</a:t>
            </a:r>
          </a:p>
          <a:p>
            <a:pPr lvl="1"/>
            <a:r>
              <a:rPr kumimoji="1" lang="en-US" altLang="zh-CN" dirty="0"/>
              <a:t>What if I want to transfer 100PB data from shanghai to </a:t>
            </a:r>
            <a:r>
              <a:rPr kumimoji="1" lang="en-US" altLang="zh-CN" dirty="0" err="1"/>
              <a:t>bejing</a:t>
            </a:r>
            <a:r>
              <a:rPr kumimoji="1" lang="en-US" altLang="zh-CN" dirty="0"/>
              <a:t>? </a:t>
            </a:r>
          </a:p>
          <a:p>
            <a:pPr lvl="1"/>
            <a:endParaRPr kumimoji="1" lang="zh-CN" altLang="en-US" dirty="0"/>
          </a:p>
        </p:txBody>
      </p:sp>
      <p:sp>
        <p:nvSpPr>
          <p:cNvPr id="4" name="灯片编号占位符 3">
            <a:extLst>
              <a:ext uri="{FF2B5EF4-FFF2-40B4-BE49-F238E27FC236}">
                <a16:creationId xmlns:a16="http://schemas.microsoft.com/office/drawing/2014/main" id="{FCC59AA4-9A0E-2B7A-5991-B86F73EAA93D}"/>
              </a:ext>
            </a:extLst>
          </p:cNvPr>
          <p:cNvSpPr>
            <a:spLocks noGrp="1"/>
          </p:cNvSpPr>
          <p:nvPr>
            <p:ph type="sldNum" sz="quarter" idx="12"/>
          </p:nvPr>
        </p:nvSpPr>
        <p:spPr/>
        <p:txBody>
          <a:bodyPr/>
          <a:lstStyle/>
          <a:p>
            <a:fld id="{ADE361C3-C043-4A6E-BDCE-8DA1E7D90A3B}" type="slidenum">
              <a:rPr lang="zh-CN" altLang="en-US" smtClean="0"/>
              <a:pPr/>
              <a:t>43</a:t>
            </a:fld>
            <a:endParaRPr lang="zh-CN" altLang="en-US" dirty="0"/>
          </a:p>
        </p:txBody>
      </p:sp>
    </p:spTree>
    <p:extLst>
      <p:ext uri="{BB962C8B-B14F-4D97-AF65-F5344CB8AC3E}">
        <p14:creationId xmlns:p14="http://schemas.microsoft.com/office/powerpoint/2010/main" val="836729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644096-218D-D0A9-3289-E9D5E3476E6E}"/>
              </a:ext>
            </a:extLst>
          </p:cNvPr>
          <p:cNvSpPr>
            <a:spLocks noGrp="1"/>
          </p:cNvSpPr>
          <p:nvPr>
            <p:ph type="title"/>
          </p:nvPr>
        </p:nvSpPr>
        <p:spPr/>
        <p:txBody>
          <a:bodyPr/>
          <a:lstStyle/>
          <a:p>
            <a:r>
              <a:rPr kumimoji="1" lang="en-US" altLang="zh-CN" dirty="0"/>
              <a:t>Case study: AWS Snowmobile</a:t>
            </a:r>
            <a:endParaRPr kumimoji="1" lang="zh-CN" altLang="en-US" dirty="0"/>
          </a:p>
        </p:txBody>
      </p:sp>
      <p:pic>
        <p:nvPicPr>
          <p:cNvPr id="6" name="内容占位符 5">
            <a:extLst>
              <a:ext uri="{FF2B5EF4-FFF2-40B4-BE49-F238E27FC236}">
                <a16:creationId xmlns:a16="http://schemas.microsoft.com/office/drawing/2014/main" id="{AD23C131-5879-2AAA-365C-F865B75486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277" y="1152711"/>
            <a:ext cx="8229600" cy="744858"/>
          </a:xfrm>
        </p:spPr>
      </p:pic>
      <p:sp>
        <p:nvSpPr>
          <p:cNvPr id="4" name="灯片编号占位符 3">
            <a:extLst>
              <a:ext uri="{FF2B5EF4-FFF2-40B4-BE49-F238E27FC236}">
                <a16:creationId xmlns:a16="http://schemas.microsoft.com/office/drawing/2014/main" id="{9E8D863F-DCFA-A8BF-A50F-671B742232A1}"/>
              </a:ext>
            </a:extLst>
          </p:cNvPr>
          <p:cNvSpPr>
            <a:spLocks noGrp="1"/>
          </p:cNvSpPr>
          <p:nvPr>
            <p:ph type="sldNum" sz="quarter" idx="12"/>
          </p:nvPr>
        </p:nvSpPr>
        <p:spPr/>
        <p:txBody>
          <a:bodyPr/>
          <a:lstStyle/>
          <a:p>
            <a:fld id="{ADE361C3-C043-4A6E-BDCE-8DA1E7D90A3B}" type="slidenum">
              <a:rPr lang="zh-CN" altLang="en-US" smtClean="0"/>
              <a:pPr/>
              <a:t>44</a:t>
            </a:fld>
            <a:endParaRPr lang="zh-CN" altLang="en-US" dirty="0"/>
          </a:p>
        </p:txBody>
      </p:sp>
      <p:pic>
        <p:nvPicPr>
          <p:cNvPr id="8" name="图片 7">
            <a:extLst>
              <a:ext uri="{FF2B5EF4-FFF2-40B4-BE49-F238E27FC236}">
                <a16:creationId xmlns:a16="http://schemas.microsoft.com/office/drawing/2014/main" id="{85C27930-E21B-0783-60A5-E190BC957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708" y="1952341"/>
            <a:ext cx="5256584" cy="3368024"/>
          </a:xfrm>
          <a:prstGeom prst="rect">
            <a:avLst/>
          </a:prstGeom>
        </p:spPr>
      </p:pic>
    </p:spTree>
    <p:extLst>
      <p:ext uri="{BB962C8B-B14F-4D97-AF65-F5344CB8AC3E}">
        <p14:creationId xmlns:p14="http://schemas.microsoft.com/office/powerpoint/2010/main" val="2768465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C88540-38CE-18B3-9DF1-122505FE5A38}"/>
              </a:ext>
            </a:extLst>
          </p:cNvPr>
          <p:cNvSpPr>
            <a:spLocks noGrp="1"/>
          </p:cNvSpPr>
          <p:nvPr>
            <p:ph type="title"/>
          </p:nvPr>
        </p:nvSpPr>
        <p:spPr/>
        <p:txBody>
          <a:bodyPr/>
          <a:lstStyle/>
          <a:p>
            <a:r>
              <a:rPr kumimoji="1" lang="en-US" altLang="zh-CN" dirty="0"/>
              <a:t>Thought experiment on load store </a:t>
            </a:r>
            <a:endParaRPr kumimoji="1" lang="zh-CN" altLang="en-US" dirty="0"/>
          </a:p>
        </p:txBody>
      </p:sp>
      <p:sp>
        <p:nvSpPr>
          <p:cNvPr id="3" name="内容占位符 2">
            <a:extLst>
              <a:ext uri="{FF2B5EF4-FFF2-40B4-BE49-F238E27FC236}">
                <a16:creationId xmlns:a16="http://schemas.microsoft.com/office/drawing/2014/main" id="{6A90E0C2-8C17-C1D6-F58D-01D60C6366D1}"/>
              </a:ext>
            </a:extLst>
          </p:cNvPr>
          <p:cNvSpPr>
            <a:spLocks noGrp="1"/>
          </p:cNvSpPr>
          <p:nvPr>
            <p:ph idx="1"/>
          </p:nvPr>
        </p:nvSpPr>
        <p:spPr>
          <a:xfrm>
            <a:off x="302840" y="1129308"/>
            <a:ext cx="8229600" cy="4356826"/>
          </a:xfrm>
        </p:spPr>
        <p:txBody>
          <a:bodyPr/>
          <a:lstStyle/>
          <a:p>
            <a:r>
              <a:rPr kumimoji="1" lang="en-US" altLang="zh-CN" dirty="0"/>
              <a:t>Example program: add two vectors</a:t>
            </a:r>
          </a:p>
          <a:p>
            <a:r>
              <a:rPr kumimoji="1" lang="en-US" altLang="zh-CN" dirty="0"/>
              <a:t>Assume vectors contain </a:t>
            </a:r>
            <a:r>
              <a:rPr kumimoji="1" lang="en-US" altLang="zh-CN" dirty="0">
                <a:solidFill>
                  <a:srgbClr val="C00000"/>
                </a:solidFill>
              </a:rPr>
              <a:t>millions of elements  </a:t>
            </a:r>
          </a:p>
          <a:p>
            <a:pPr lvl="1"/>
            <a:r>
              <a:rPr kumimoji="1" lang="en-US" altLang="zh-CN" dirty="0">
                <a:solidFill>
                  <a:schemeClr val="tx1"/>
                </a:solidFill>
              </a:rPr>
              <a:t>Load input A[</a:t>
            </a:r>
            <a:r>
              <a:rPr kumimoji="1" lang="en-US" altLang="zh-CN" dirty="0" err="1">
                <a:solidFill>
                  <a:schemeClr val="tx1"/>
                </a:solidFill>
              </a:rPr>
              <a:t>i</a:t>
            </a:r>
            <a:r>
              <a:rPr kumimoji="1" lang="en-US" altLang="zh-CN" dirty="0">
                <a:solidFill>
                  <a:schemeClr val="tx1"/>
                </a:solidFill>
              </a:rPr>
              <a:t> + 8, 8]</a:t>
            </a:r>
          </a:p>
          <a:p>
            <a:pPr lvl="1"/>
            <a:r>
              <a:rPr kumimoji="1" lang="en-US" altLang="zh-CN" dirty="0">
                <a:solidFill>
                  <a:schemeClr val="tx1"/>
                </a:solidFill>
              </a:rPr>
              <a:t>Load input B[</a:t>
            </a:r>
            <a:r>
              <a:rPr kumimoji="1" lang="en-US" altLang="zh-CN" dirty="0" err="1">
                <a:solidFill>
                  <a:schemeClr val="tx1"/>
                </a:solidFill>
              </a:rPr>
              <a:t>i</a:t>
            </a:r>
            <a:r>
              <a:rPr kumimoji="1" lang="en-US" altLang="zh-CN" dirty="0">
                <a:solidFill>
                  <a:schemeClr val="tx1"/>
                </a:solidFill>
              </a:rPr>
              <a:t> + 8, 8]</a:t>
            </a:r>
          </a:p>
          <a:p>
            <a:pPr lvl="1"/>
            <a:r>
              <a:rPr kumimoji="1" lang="en-US" altLang="zh-CN" dirty="0">
                <a:solidFill>
                  <a:schemeClr val="tx1"/>
                </a:solidFill>
              </a:rPr>
              <a:t>Compute A[</a:t>
            </a:r>
            <a:r>
              <a:rPr kumimoji="1" lang="en-US" altLang="zh-CN" dirty="0" err="1">
                <a:solidFill>
                  <a:schemeClr val="tx1"/>
                </a:solidFill>
              </a:rPr>
              <a:t>i</a:t>
            </a:r>
            <a:r>
              <a:rPr kumimoji="1" lang="en-US" altLang="zh-CN" dirty="0">
                <a:solidFill>
                  <a:schemeClr val="tx1"/>
                </a:solidFill>
              </a:rPr>
              <a:t>, </a:t>
            </a:r>
            <a:r>
              <a:rPr kumimoji="1" lang="en-US" altLang="zh-CN" dirty="0" err="1">
                <a:solidFill>
                  <a:schemeClr val="tx1"/>
                </a:solidFill>
              </a:rPr>
              <a:t>i</a:t>
            </a:r>
            <a:r>
              <a:rPr kumimoji="1" lang="en-US" altLang="zh-CN" dirty="0">
                <a:solidFill>
                  <a:schemeClr val="tx1"/>
                </a:solidFill>
              </a:rPr>
              <a:t> + 8] + B[</a:t>
            </a:r>
            <a:r>
              <a:rPr kumimoji="1" lang="en-US" altLang="zh-CN" dirty="0" err="1">
                <a:solidFill>
                  <a:schemeClr val="tx1"/>
                </a:solidFill>
              </a:rPr>
              <a:t>i</a:t>
            </a:r>
            <a:r>
              <a:rPr kumimoji="1" lang="en-US" altLang="zh-CN" dirty="0">
                <a:solidFill>
                  <a:schemeClr val="tx1"/>
                </a:solidFill>
              </a:rPr>
              <a:t>, </a:t>
            </a:r>
            <a:r>
              <a:rPr kumimoji="1" lang="en-US" altLang="zh-CN" dirty="0" err="1">
                <a:solidFill>
                  <a:schemeClr val="tx1"/>
                </a:solidFill>
              </a:rPr>
              <a:t>i</a:t>
            </a:r>
            <a:r>
              <a:rPr kumimoji="1" lang="en-US" altLang="zh-CN" dirty="0">
                <a:solidFill>
                  <a:schemeClr val="tx1"/>
                </a:solidFill>
              </a:rPr>
              <a:t> + 8]</a:t>
            </a:r>
          </a:p>
          <a:p>
            <a:pPr lvl="1"/>
            <a:r>
              <a:rPr kumimoji="1" lang="en-US" altLang="zh-CN" dirty="0">
                <a:solidFill>
                  <a:schemeClr val="tx1"/>
                </a:solidFill>
              </a:rPr>
              <a:t>Store output C[</a:t>
            </a:r>
            <a:r>
              <a:rPr kumimoji="1" lang="en-US" altLang="zh-CN" dirty="0" err="1">
                <a:solidFill>
                  <a:schemeClr val="tx1"/>
                </a:solidFill>
              </a:rPr>
              <a:t>i</a:t>
            </a:r>
            <a:r>
              <a:rPr kumimoji="1" lang="en-US" altLang="zh-CN" dirty="0">
                <a:solidFill>
                  <a:schemeClr val="tx1"/>
                </a:solidFill>
              </a:rPr>
              <a:t>, </a:t>
            </a:r>
            <a:r>
              <a:rPr kumimoji="1" lang="en-US" altLang="zh-CN" dirty="0" err="1">
                <a:solidFill>
                  <a:schemeClr val="tx1"/>
                </a:solidFill>
              </a:rPr>
              <a:t>i</a:t>
            </a:r>
            <a:r>
              <a:rPr kumimoji="1" lang="en-US" altLang="zh-CN" dirty="0">
                <a:solidFill>
                  <a:schemeClr val="tx1"/>
                </a:solidFill>
              </a:rPr>
              <a:t> + 8]</a:t>
            </a:r>
          </a:p>
          <a:p>
            <a:r>
              <a:rPr kumimoji="1" lang="en-US" altLang="zh-CN" dirty="0">
                <a:solidFill>
                  <a:schemeClr val="tx1"/>
                </a:solidFill>
              </a:rPr>
              <a:t>CPU specification (Intel(R) Xeon(R) CPU E5-2650 v4 @ 2.20GHz)</a:t>
            </a:r>
          </a:p>
          <a:p>
            <a:pPr lvl="1"/>
            <a:r>
              <a:rPr kumimoji="1" lang="en-US" altLang="zh-CN" dirty="0">
                <a:solidFill>
                  <a:schemeClr val="tx1"/>
                </a:solidFill>
              </a:rPr>
              <a:t>2.2GHz, assuming 8 addition per-cycle: ~= 211 GB/s (3 * 8 4B loads per cycle) </a:t>
            </a:r>
          </a:p>
          <a:p>
            <a:pPr lvl="1"/>
            <a:r>
              <a:rPr kumimoji="1" lang="en-US" altLang="zh-CN" dirty="0">
                <a:solidFill>
                  <a:schemeClr val="tx1"/>
                </a:solidFill>
              </a:rPr>
              <a:t>Memory speed: 76.8 GB/s (measured), becomes the bottleneck! </a:t>
            </a:r>
          </a:p>
          <a:p>
            <a:pPr lvl="1"/>
            <a:endParaRPr kumimoji="1" lang="en-US" altLang="zh-CN" dirty="0">
              <a:solidFill>
                <a:srgbClr val="C00000"/>
              </a:solidFill>
            </a:endParaRPr>
          </a:p>
        </p:txBody>
      </p:sp>
      <p:sp>
        <p:nvSpPr>
          <p:cNvPr id="4" name="灯片编号占位符 3">
            <a:extLst>
              <a:ext uri="{FF2B5EF4-FFF2-40B4-BE49-F238E27FC236}">
                <a16:creationId xmlns:a16="http://schemas.microsoft.com/office/drawing/2014/main" id="{B9BACDFC-3837-2BD5-97EA-7DC59AAF0BEA}"/>
              </a:ext>
            </a:extLst>
          </p:cNvPr>
          <p:cNvSpPr>
            <a:spLocks noGrp="1"/>
          </p:cNvSpPr>
          <p:nvPr>
            <p:ph type="sldNum" sz="quarter" idx="12"/>
          </p:nvPr>
        </p:nvSpPr>
        <p:spPr>
          <a:xfrm>
            <a:off x="6432670" y="5333998"/>
            <a:ext cx="2133600" cy="304271"/>
          </a:xfrm>
        </p:spPr>
        <p:txBody>
          <a:bodyPr/>
          <a:lstStyle/>
          <a:p>
            <a:fld id="{ADE361C3-C043-4A6E-BDCE-8DA1E7D90A3B}" type="slidenum">
              <a:rPr lang="zh-CN" altLang="en-US" smtClean="0"/>
              <a:pPr/>
              <a:t>45</a:t>
            </a:fld>
            <a:endParaRPr lang="zh-CN" altLang="en-US" dirty="0"/>
          </a:p>
        </p:txBody>
      </p:sp>
      <p:sp>
        <p:nvSpPr>
          <p:cNvPr id="5" name="矩形 4">
            <a:extLst>
              <a:ext uri="{FF2B5EF4-FFF2-40B4-BE49-F238E27FC236}">
                <a16:creationId xmlns:a16="http://schemas.microsoft.com/office/drawing/2014/main" id="{F1F1C5C8-4011-A404-CF51-1352B3AFACC5}"/>
              </a:ext>
            </a:extLst>
          </p:cNvPr>
          <p:cNvSpPr/>
          <p:nvPr/>
        </p:nvSpPr>
        <p:spPr>
          <a:xfrm>
            <a:off x="6432670" y="1418346"/>
            <a:ext cx="360040" cy="288032"/>
          </a:xfrm>
          <a:prstGeom prst="rect">
            <a:avLst/>
          </a:prstGeom>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81B3F3BA-59CF-2A6E-19BF-481B38073138}"/>
              </a:ext>
            </a:extLst>
          </p:cNvPr>
          <p:cNvSpPr/>
          <p:nvPr/>
        </p:nvSpPr>
        <p:spPr>
          <a:xfrm>
            <a:off x="6432670" y="2029750"/>
            <a:ext cx="360040" cy="288032"/>
          </a:xfrm>
          <a:prstGeom prst="rect">
            <a:avLst/>
          </a:prstGeom>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2764760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p:txBody>
          <a:bodyPr/>
          <a:lstStyle/>
          <a:p>
            <a:r>
              <a:rPr lang="en-US" altLang="en-US" dirty="0"/>
              <a:t>Roofline Model: y-axis</a:t>
            </a:r>
            <a:endParaRPr lang="en-US" altLang="en-US" sz="1200" dirty="0"/>
          </a:p>
        </p:txBody>
      </p:sp>
      <p:sp>
        <p:nvSpPr>
          <p:cNvPr id="803843" name="Line 3"/>
          <p:cNvSpPr>
            <a:spLocks noChangeShapeType="1"/>
          </p:cNvSpPr>
          <p:nvPr/>
        </p:nvSpPr>
        <p:spPr bwMode="auto">
          <a:xfrm flipV="1">
            <a:off x="251221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44" name="Line 4"/>
          <p:cNvSpPr>
            <a:spLocks noChangeShapeType="1"/>
          </p:cNvSpPr>
          <p:nvPr/>
        </p:nvSpPr>
        <p:spPr bwMode="auto">
          <a:xfrm flipV="1">
            <a:off x="296941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45" name="Line 5"/>
          <p:cNvSpPr>
            <a:spLocks noChangeShapeType="1"/>
          </p:cNvSpPr>
          <p:nvPr/>
        </p:nvSpPr>
        <p:spPr bwMode="auto">
          <a:xfrm flipV="1">
            <a:off x="342542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46" name="Line 6"/>
          <p:cNvSpPr>
            <a:spLocks noChangeShapeType="1"/>
          </p:cNvSpPr>
          <p:nvPr/>
        </p:nvSpPr>
        <p:spPr bwMode="auto">
          <a:xfrm flipV="1">
            <a:off x="388262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47" name="Line 7"/>
          <p:cNvSpPr>
            <a:spLocks noChangeShapeType="1"/>
          </p:cNvSpPr>
          <p:nvPr/>
        </p:nvSpPr>
        <p:spPr bwMode="auto">
          <a:xfrm flipV="1">
            <a:off x="4338638"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48" name="Line 8"/>
          <p:cNvSpPr>
            <a:spLocks noChangeShapeType="1"/>
          </p:cNvSpPr>
          <p:nvPr/>
        </p:nvSpPr>
        <p:spPr bwMode="auto">
          <a:xfrm flipV="1">
            <a:off x="4795838" y="1315641"/>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49" name="Line 9"/>
          <p:cNvSpPr>
            <a:spLocks noChangeShapeType="1"/>
          </p:cNvSpPr>
          <p:nvPr/>
        </p:nvSpPr>
        <p:spPr bwMode="auto">
          <a:xfrm flipV="1">
            <a:off x="5251847" y="1315641"/>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50" name="Line 10"/>
          <p:cNvSpPr>
            <a:spLocks noChangeShapeType="1"/>
          </p:cNvSpPr>
          <p:nvPr/>
        </p:nvSpPr>
        <p:spPr bwMode="auto">
          <a:xfrm flipH="1" flipV="1">
            <a:off x="2056210" y="4286250"/>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51" name="Line 11"/>
          <p:cNvSpPr>
            <a:spLocks noChangeShapeType="1"/>
          </p:cNvSpPr>
          <p:nvPr/>
        </p:nvSpPr>
        <p:spPr bwMode="auto">
          <a:xfrm flipH="1" flipV="1">
            <a:off x="2056210" y="3829050"/>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52" name="Line 12"/>
          <p:cNvSpPr>
            <a:spLocks noChangeShapeType="1"/>
          </p:cNvSpPr>
          <p:nvPr/>
        </p:nvSpPr>
        <p:spPr bwMode="auto">
          <a:xfrm flipH="1" flipV="1">
            <a:off x="2056210" y="33730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53" name="Line 13"/>
          <p:cNvSpPr>
            <a:spLocks noChangeShapeType="1"/>
          </p:cNvSpPr>
          <p:nvPr/>
        </p:nvSpPr>
        <p:spPr bwMode="auto">
          <a:xfrm flipH="1" flipV="1">
            <a:off x="2056210" y="29158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54" name="Line 14"/>
          <p:cNvSpPr>
            <a:spLocks noChangeShapeType="1"/>
          </p:cNvSpPr>
          <p:nvPr/>
        </p:nvSpPr>
        <p:spPr bwMode="auto">
          <a:xfrm flipH="1" flipV="1">
            <a:off x="2056210" y="24586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55" name="Line 15"/>
          <p:cNvSpPr>
            <a:spLocks noChangeShapeType="1"/>
          </p:cNvSpPr>
          <p:nvPr/>
        </p:nvSpPr>
        <p:spPr bwMode="auto">
          <a:xfrm flipH="1" flipV="1">
            <a:off x="2056210" y="20014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56" name="Line 16"/>
          <p:cNvSpPr>
            <a:spLocks noChangeShapeType="1"/>
          </p:cNvSpPr>
          <p:nvPr/>
        </p:nvSpPr>
        <p:spPr bwMode="auto">
          <a:xfrm flipH="1" flipV="1">
            <a:off x="2056210" y="15442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57" name="Text Box 17"/>
          <p:cNvSpPr txBox="1">
            <a:spLocks noChangeArrowheads="1"/>
          </p:cNvSpPr>
          <p:nvPr/>
        </p:nvSpPr>
        <p:spPr bwMode="auto">
          <a:xfrm>
            <a:off x="1162051" y="405765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2</a:t>
            </a:r>
          </a:p>
        </p:txBody>
      </p:sp>
      <p:sp>
        <p:nvSpPr>
          <p:cNvPr id="803859" name="Line 19"/>
          <p:cNvSpPr>
            <a:spLocks noChangeShapeType="1"/>
          </p:cNvSpPr>
          <p:nvPr/>
        </p:nvSpPr>
        <p:spPr bwMode="auto">
          <a:xfrm>
            <a:off x="2056210" y="4748213"/>
            <a:ext cx="3424238" cy="0"/>
          </a:xfrm>
          <a:prstGeom prst="line">
            <a:avLst/>
          </a:prstGeom>
          <a:noFill/>
          <a:ln w="38100">
            <a:solidFill>
              <a:schemeClr val="tx1"/>
            </a:solidFill>
            <a:round/>
            <a:headEnd/>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03861" name="Text Box 21"/>
          <p:cNvSpPr txBox="1">
            <a:spLocks noChangeArrowheads="1"/>
          </p:cNvSpPr>
          <p:nvPr/>
        </p:nvSpPr>
        <p:spPr bwMode="auto">
          <a:xfrm rot="16200000">
            <a:off x="-339924" y="2797374"/>
            <a:ext cx="3423047"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2400"/>
              <a:t>attainable Gflop/s</a:t>
            </a:r>
          </a:p>
        </p:txBody>
      </p:sp>
      <p:sp>
        <p:nvSpPr>
          <p:cNvPr id="803862" name="Text Box 22"/>
          <p:cNvSpPr txBox="1">
            <a:spLocks noChangeArrowheads="1"/>
          </p:cNvSpPr>
          <p:nvPr/>
        </p:nvSpPr>
        <p:spPr bwMode="auto">
          <a:xfrm>
            <a:off x="1162051" y="360045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4</a:t>
            </a:r>
          </a:p>
        </p:txBody>
      </p:sp>
      <p:sp>
        <p:nvSpPr>
          <p:cNvPr id="803863" name="Text Box 23"/>
          <p:cNvSpPr txBox="1">
            <a:spLocks noChangeArrowheads="1"/>
          </p:cNvSpPr>
          <p:nvPr/>
        </p:nvSpPr>
        <p:spPr bwMode="auto">
          <a:xfrm>
            <a:off x="1162051" y="3144441"/>
            <a:ext cx="684610" cy="456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8</a:t>
            </a:r>
          </a:p>
        </p:txBody>
      </p:sp>
      <p:sp>
        <p:nvSpPr>
          <p:cNvPr id="803864" name="Text Box 24"/>
          <p:cNvSpPr txBox="1">
            <a:spLocks noChangeArrowheads="1"/>
          </p:cNvSpPr>
          <p:nvPr/>
        </p:nvSpPr>
        <p:spPr bwMode="auto">
          <a:xfrm>
            <a:off x="1162051" y="26872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16</a:t>
            </a:r>
          </a:p>
        </p:txBody>
      </p:sp>
      <p:sp>
        <p:nvSpPr>
          <p:cNvPr id="803865" name="Text Box 25"/>
          <p:cNvSpPr txBox="1">
            <a:spLocks noChangeArrowheads="1"/>
          </p:cNvSpPr>
          <p:nvPr/>
        </p:nvSpPr>
        <p:spPr bwMode="auto">
          <a:xfrm>
            <a:off x="1162051" y="22300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32</a:t>
            </a:r>
          </a:p>
        </p:txBody>
      </p:sp>
      <p:sp>
        <p:nvSpPr>
          <p:cNvPr id="803866" name="Text Box 26"/>
          <p:cNvSpPr txBox="1">
            <a:spLocks noChangeArrowheads="1"/>
          </p:cNvSpPr>
          <p:nvPr/>
        </p:nvSpPr>
        <p:spPr bwMode="auto">
          <a:xfrm>
            <a:off x="1162051" y="17728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64</a:t>
            </a:r>
          </a:p>
        </p:txBody>
      </p:sp>
      <p:sp>
        <p:nvSpPr>
          <p:cNvPr id="803867" name="Text Box 27"/>
          <p:cNvSpPr txBox="1">
            <a:spLocks noChangeArrowheads="1"/>
          </p:cNvSpPr>
          <p:nvPr/>
        </p:nvSpPr>
        <p:spPr bwMode="auto">
          <a:xfrm>
            <a:off x="1162051" y="13156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128</a:t>
            </a:r>
          </a:p>
        </p:txBody>
      </p:sp>
      <p:sp>
        <p:nvSpPr>
          <p:cNvPr id="803875" name="Line 35"/>
          <p:cNvSpPr>
            <a:spLocks noChangeShapeType="1"/>
          </p:cNvSpPr>
          <p:nvPr/>
        </p:nvSpPr>
        <p:spPr bwMode="auto">
          <a:xfrm flipV="1">
            <a:off x="2056210" y="1320404"/>
            <a:ext cx="0" cy="3427809"/>
          </a:xfrm>
          <a:prstGeom prst="line">
            <a:avLst/>
          </a:prstGeom>
          <a:noFill/>
          <a:ln w="38100">
            <a:solidFill>
              <a:schemeClr val="tx1"/>
            </a:solidFill>
            <a:round/>
            <a:headEnd/>
            <a:tailEnd type="stealth"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03876" name="Text Box 36"/>
          <p:cNvSpPr txBox="1">
            <a:spLocks noChangeArrowheads="1"/>
          </p:cNvSpPr>
          <p:nvPr/>
        </p:nvSpPr>
        <p:spPr bwMode="auto">
          <a:xfrm>
            <a:off x="1143001" y="451485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a:t>
            </a:r>
          </a:p>
        </p:txBody>
      </p:sp>
      <p:grpSp>
        <p:nvGrpSpPr>
          <p:cNvPr id="803891" name="Group 51"/>
          <p:cNvGrpSpPr>
            <a:grpSpLocks/>
          </p:cNvGrpSpPr>
          <p:nvPr/>
        </p:nvGrpSpPr>
        <p:grpSpPr bwMode="auto">
          <a:xfrm>
            <a:off x="2056210" y="1884760"/>
            <a:ext cx="3195638" cy="289322"/>
            <a:chOff x="2685" y="1343"/>
            <a:chExt cx="766" cy="243"/>
          </a:xfrm>
        </p:grpSpPr>
        <p:sp>
          <p:nvSpPr>
            <p:cNvPr id="803884" name="Rectangle 44"/>
            <p:cNvSpPr>
              <a:spLocks noChangeArrowheads="1"/>
            </p:cNvSpPr>
            <p:nvPr/>
          </p:nvSpPr>
          <p:spPr bwMode="auto">
            <a:xfrm>
              <a:off x="2688" y="1487"/>
              <a:ext cx="763" cy="99"/>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3881" name="Line 41"/>
            <p:cNvSpPr>
              <a:spLocks noChangeShapeType="1"/>
            </p:cNvSpPr>
            <p:nvPr/>
          </p:nvSpPr>
          <p:spPr bwMode="auto">
            <a:xfrm flipH="1" flipV="1">
              <a:off x="2685" y="1487"/>
              <a:ext cx="766" cy="1"/>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3885" name="Text Box 45"/>
            <p:cNvSpPr txBox="1">
              <a:spLocks noChangeArrowheads="1"/>
            </p:cNvSpPr>
            <p:nvPr/>
          </p:nvSpPr>
          <p:spPr bwMode="auto">
            <a:xfrm>
              <a:off x="2688" y="1343"/>
              <a:ext cx="763"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ltLang="en-US" sz="900">
                  <a:solidFill>
                    <a:srgbClr val="0000FF"/>
                  </a:solidFill>
                </a:rPr>
                <a:t>Peak flops</a:t>
              </a:r>
            </a:p>
          </p:txBody>
        </p:sp>
      </p:grpSp>
      <p:sp>
        <p:nvSpPr>
          <p:cNvPr id="803892" name="Rectangle 52"/>
          <p:cNvSpPr>
            <a:spLocks noChangeArrowheads="1"/>
          </p:cNvSpPr>
          <p:nvPr/>
        </p:nvSpPr>
        <p:spPr bwMode="auto">
          <a:xfrm>
            <a:off x="5600701" y="1141810"/>
            <a:ext cx="2828923"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lstStyle>
            <a:lvl1pPr marL="342900" indent="-342900">
              <a:spcBef>
                <a:spcPct val="20000"/>
              </a:spcBef>
              <a:buClr>
                <a:srgbClr val="000080"/>
              </a:buClr>
              <a:buSzPct val="85000"/>
              <a:buFont typeface="Wingdings" panose="05000000000000000000" pitchFamily="2" charset="2"/>
              <a:buChar char="v"/>
              <a:defRPr sz="2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1800" dirty="0"/>
              <a:t>The y-axis describes the attained performance (of the hardware)</a:t>
            </a:r>
          </a:p>
          <a:p>
            <a:pPr algn="l" eaLnBrk="1" hangingPunct="1"/>
            <a:r>
              <a:rPr lang="en-US" altLang="en-US" sz="1800" dirty="0"/>
              <a:t>It’s easy to add the “peak performance” as an upper bound</a:t>
            </a:r>
          </a:p>
          <a:p>
            <a:pPr eaLnBrk="1" hangingPunct="1"/>
            <a:endParaRPr lang="en-US" altLang="en-US" sz="1800" dirty="0"/>
          </a:p>
        </p:txBody>
      </p:sp>
    </p:spTree>
    <p:extLst>
      <p:ext uri="{BB962C8B-B14F-4D97-AF65-F5344CB8AC3E}">
        <p14:creationId xmlns:p14="http://schemas.microsoft.com/office/powerpoint/2010/main" val="2637890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en-US" dirty="0"/>
              <a:t>Roofline Model: x-axis</a:t>
            </a:r>
            <a:endParaRPr lang="en-US" altLang="en-US" sz="1200" dirty="0"/>
          </a:p>
        </p:txBody>
      </p:sp>
      <p:sp>
        <p:nvSpPr>
          <p:cNvPr id="808963" name="Line 3"/>
          <p:cNvSpPr>
            <a:spLocks noChangeShapeType="1"/>
          </p:cNvSpPr>
          <p:nvPr/>
        </p:nvSpPr>
        <p:spPr bwMode="auto">
          <a:xfrm flipV="1">
            <a:off x="251221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4" name="Line 4"/>
          <p:cNvSpPr>
            <a:spLocks noChangeShapeType="1"/>
          </p:cNvSpPr>
          <p:nvPr/>
        </p:nvSpPr>
        <p:spPr bwMode="auto">
          <a:xfrm flipV="1">
            <a:off x="296941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5" name="Line 5"/>
          <p:cNvSpPr>
            <a:spLocks noChangeShapeType="1"/>
          </p:cNvSpPr>
          <p:nvPr/>
        </p:nvSpPr>
        <p:spPr bwMode="auto">
          <a:xfrm flipV="1">
            <a:off x="342542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6" name="Line 6"/>
          <p:cNvSpPr>
            <a:spLocks noChangeShapeType="1"/>
          </p:cNvSpPr>
          <p:nvPr/>
        </p:nvSpPr>
        <p:spPr bwMode="auto">
          <a:xfrm flipV="1">
            <a:off x="388262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7" name="Line 7"/>
          <p:cNvSpPr>
            <a:spLocks noChangeShapeType="1"/>
          </p:cNvSpPr>
          <p:nvPr/>
        </p:nvSpPr>
        <p:spPr bwMode="auto">
          <a:xfrm flipV="1">
            <a:off x="4338638"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8" name="Line 8"/>
          <p:cNvSpPr>
            <a:spLocks noChangeShapeType="1"/>
          </p:cNvSpPr>
          <p:nvPr/>
        </p:nvSpPr>
        <p:spPr bwMode="auto">
          <a:xfrm flipV="1">
            <a:off x="4795838" y="1315641"/>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9" name="Line 9"/>
          <p:cNvSpPr>
            <a:spLocks noChangeShapeType="1"/>
          </p:cNvSpPr>
          <p:nvPr/>
        </p:nvSpPr>
        <p:spPr bwMode="auto">
          <a:xfrm flipV="1">
            <a:off x="5251847" y="1315641"/>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0" name="Line 10"/>
          <p:cNvSpPr>
            <a:spLocks noChangeShapeType="1"/>
          </p:cNvSpPr>
          <p:nvPr/>
        </p:nvSpPr>
        <p:spPr bwMode="auto">
          <a:xfrm flipH="1" flipV="1">
            <a:off x="2056210" y="4286250"/>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1" name="Line 11"/>
          <p:cNvSpPr>
            <a:spLocks noChangeShapeType="1"/>
          </p:cNvSpPr>
          <p:nvPr/>
        </p:nvSpPr>
        <p:spPr bwMode="auto">
          <a:xfrm flipH="1" flipV="1">
            <a:off x="2056210" y="3829050"/>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2" name="Line 12"/>
          <p:cNvSpPr>
            <a:spLocks noChangeShapeType="1"/>
          </p:cNvSpPr>
          <p:nvPr/>
        </p:nvSpPr>
        <p:spPr bwMode="auto">
          <a:xfrm flipH="1" flipV="1">
            <a:off x="2056210" y="33730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3" name="Line 13"/>
          <p:cNvSpPr>
            <a:spLocks noChangeShapeType="1"/>
          </p:cNvSpPr>
          <p:nvPr/>
        </p:nvSpPr>
        <p:spPr bwMode="auto">
          <a:xfrm flipH="1" flipV="1">
            <a:off x="2056210" y="29158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4" name="Line 14"/>
          <p:cNvSpPr>
            <a:spLocks noChangeShapeType="1"/>
          </p:cNvSpPr>
          <p:nvPr/>
        </p:nvSpPr>
        <p:spPr bwMode="auto">
          <a:xfrm flipH="1" flipV="1">
            <a:off x="2056210" y="24586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5" name="Line 15"/>
          <p:cNvSpPr>
            <a:spLocks noChangeShapeType="1"/>
          </p:cNvSpPr>
          <p:nvPr/>
        </p:nvSpPr>
        <p:spPr bwMode="auto">
          <a:xfrm flipH="1" flipV="1">
            <a:off x="2056210" y="20014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6" name="Line 16"/>
          <p:cNvSpPr>
            <a:spLocks noChangeShapeType="1"/>
          </p:cNvSpPr>
          <p:nvPr/>
        </p:nvSpPr>
        <p:spPr bwMode="auto">
          <a:xfrm flipH="1" flipV="1">
            <a:off x="2056210" y="15442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7" name="Text Box 17"/>
          <p:cNvSpPr txBox="1">
            <a:spLocks noChangeArrowheads="1"/>
          </p:cNvSpPr>
          <p:nvPr/>
        </p:nvSpPr>
        <p:spPr bwMode="auto">
          <a:xfrm>
            <a:off x="1162051" y="405765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2</a:t>
            </a:r>
          </a:p>
        </p:txBody>
      </p:sp>
      <p:sp>
        <p:nvSpPr>
          <p:cNvPr id="808978" name="Text Box 18"/>
          <p:cNvSpPr txBox="1">
            <a:spLocks noChangeArrowheads="1"/>
          </p:cNvSpPr>
          <p:nvPr/>
        </p:nvSpPr>
        <p:spPr bwMode="auto">
          <a:xfrm>
            <a:off x="1827610" y="474345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baseline="30000"/>
              <a:t>1</a:t>
            </a:r>
            <a:r>
              <a:rPr lang="en-US" altLang="en-US" sz="1200"/>
              <a:t>/</a:t>
            </a:r>
            <a:r>
              <a:rPr lang="en-US" altLang="en-US" sz="1200" baseline="-25000"/>
              <a:t>8</a:t>
            </a:r>
            <a:endParaRPr lang="en-US" altLang="en-US" sz="1200"/>
          </a:p>
        </p:txBody>
      </p:sp>
      <p:sp>
        <p:nvSpPr>
          <p:cNvPr id="808979" name="Line 19"/>
          <p:cNvSpPr>
            <a:spLocks noChangeShapeType="1"/>
          </p:cNvSpPr>
          <p:nvPr/>
        </p:nvSpPr>
        <p:spPr bwMode="auto">
          <a:xfrm>
            <a:off x="2056210" y="4743450"/>
            <a:ext cx="3424238" cy="0"/>
          </a:xfrm>
          <a:prstGeom prst="line">
            <a:avLst/>
          </a:prstGeom>
          <a:noFill/>
          <a:ln w="38100">
            <a:solidFill>
              <a:schemeClr val="tx1"/>
            </a:solidFill>
            <a:round/>
            <a:headEnd/>
            <a:tailEnd type="stealth"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08980" name="Text Box 20"/>
          <p:cNvSpPr txBox="1">
            <a:spLocks noChangeArrowheads="1"/>
          </p:cNvSpPr>
          <p:nvPr/>
        </p:nvSpPr>
        <p:spPr bwMode="auto">
          <a:xfrm>
            <a:off x="4464844" y="5129760"/>
            <a:ext cx="2968228"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dirty="0"/>
              <a:t>Flops/Byte</a:t>
            </a:r>
          </a:p>
        </p:txBody>
      </p:sp>
      <p:sp>
        <p:nvSpPr>
          <p:cNvPr id="808981" name="Text Box 21"/>
          <p:cNvSpPr txBox="1">
            <a:spLocks noChangeArrowheads="1"/>
          </p:cNvSpPr>
          <p:nvPr/>
        </p:nvSpPr>
        <p:spPr bwMode="auto">
          <a:xfrm rot="16200000">
            <a:off x="-339924" y="2797374"/>
            <a:ext cx="3423047"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2400"/>
              <a:t>attainable Gflop/s</a:t>
            </a:r>
          </a:p>
        </p:txBody>
      </p:sp>
      <p:sp>
        <p:nvSpPr>
          <p:cNvPr id="808982" name="Text Box 22"/>
          <p:cNvSpPr txBox="1">
            <a:spLocks noChangeArrowheads="1"/>
          </p:cNvSpPr>
          <p:nvPr/>
        </p:nvSpPr>
        <p:spPr bwMode="auto">
          <a:xfrm>
            <a:off x="1162051" y="360045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4</a:t>
            </a:r>
          </a:p>
        </p:txBody>
      </p:sp>
      <p:sp>
        <p:nvSpPr>
          <p:cNvPr id="808983" name="Text Box 23"/>
          <p:cNvSpPr txBox="1">
            <a:spLocks noChangeArrowheads="1"/>
          </p:cNvSpPr>
          <p:nvPr/>
        </p:nvSpPr>
        <p:spPr bwMode="auto">
          <a:xfrm>
            <a:off x="1162051" y="3144441"/>
            <a:ext cx="684610" cy="456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8</a:t>
            </a:r>
          </a:p>
        </p:txBody>
      </p:sp>
      <p:sp>
        <p:nvSpPr>
          <p:cNvPr id="808984" name="Text Box 24"/>
          <p:cNvSpPr txBox="1">
            <a:spLocks noChangeArrowheads="1"/>
          </p:cNvSpPr>
          <p:nvPr/>
        </p:nvSpPr>
        <p:spPr bwMode="auto">
          <a:xfrm>
            <a:off x="1162051" y="26872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16</a:t>
            </a:r>
          </a:p>
        </p:txBody>
      </p:sp>
      <p:sp>
        <p:nvSpPr>
          <p:cNvPr id="808985" name="Text Box 25"/>
          <p:cNvSpPr txBox="1">
            <a:spLocks noChangeArrowheads="1"/>
          </p:cNvSpPr>
          <p:nvPr/>
        </p:nvSpPr>
        <p:spPr bwMode="auto">
          <a:xfrm>
            <a:off x="1162051" y="22300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32</a:t>
            </a:r>
          </a:p>
        </p:txBody>
      </p:sp>
      <p:sp>
        <p:nvSpPr>
          <p:cNvPr id="808986" name="Text Box 26"/>
          <p:cNvSpPr txBox="1">
            <a:spLocks noChangeArrowheads="1"/>
          </p:cNvSpPr>
          <p:nvPr/>
        </p:nvSpPr>
        <p:spPr bwMode="auto">
          <a:xfrm>
            <a:off x="1162051" y="17728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64</a:t>
            </a:r>
          </a:p>
        </p:txBody>
      </p:sp>
      <p:sp>
        <p:nvSpPr>
          <p:cNvPr id="808987" name="Text Box 27"/>
          <p:cNvSpPr txBox="1">
            <a:spLocks noChangeArrowheads="1"/>
          </p:cNvSpPr>
          <p:nvPr/>
        </p:nvSpPr>
        <p:spPr bwMode="auto">
          <a:xfrm>
            <a:off x="1162051" y="13156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128</a:t>
            </a:r>
          </a:p>
        </p:txBody>
      </p:sp>
      <p:sp>
        <p:nvSpPr>
          <p:cNvPr id="808988" name="Text Box 28"/>
          <p:cNvSpPr txBox="1">
            <a:spLocks noChangeArrowheads="1"/>
          </p:cNvSpPr>
          <p:nvPr/>
        </p:nvSpPr>
        <p:spPr bwMode="auto">
          <a:xfrm>
            <a:off x="2275285" y="474345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baseline="30000"/>
              <a:t>1</a:t>
            </a:r>
            <a:r>
              <a:rPr lang="en-US" altLang="en-US" sz="1200"/>
              <a:t>/</a:t>
            </a:r>
            <a:r>
              <a:rPr lang="en-US" altLang="en-US" sz="1200" baseline="-25000"/>
              <a:t>4</a:t>
            </a:r>
            <a:endParaRPr lang="en-US" altLang="en-US" sz="1200"/>
          </a:p>
        </p:txBody>
      </p:sp>
      <p:sp>
        <p:nvSpPr>
          <p:cNvPr id="808989" name="Text Box 29"/>
          <p:cNvSpPr txBox="1">
            <a:spLocks noChangeArrowheads="1"/>
          </p:cNvSpPr>
          <p:nvPr/>
        </p:nvSpPr>
        <p:spPr bwMode="auto">
          <a:xfrm>
            <a:off x="2721769" y="4743450"/>
            <a:ext cx="466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baseline="30000"/>
              <a:t>1</a:t>
            </a:r>
            <a:r>
              <a:rPr lang="en-US" altLang="en-US" sz="1200"/>
              <a:t>/</a:t>
            </a:r>
            <a:r>
              <a:rPr lang="en-US" altLang="en-US" sz="1200" baseline="-25000"/>
              <a:t>2</a:t>
            </a:r>
            <a:endParaRPr lang="en-US" altLang="en-US" sz="1200"/>
          </a:p>
        </p:txBody>
      </p:sp>
      <p:sp>
        <p:nvSpPr>
          <p:cNvPr id="808990" name="Text Box 30"/>
          <p:cNvSpPr txBox="1">
            <a:spLocks noChangeArrowheads="1"/>
          </p:cNvSpPr>
          <p:nvPr/>
        </p:nvSpPr>
        <p:spPr bwMode="auto">
          <a:xfrm>
            <a:off x="3206354" y="4743450"/>
            <a:ext cx="466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1</a:t>
            </a:r>
          </a:p>
        </p:txBody>
      </p:sp>
      <p:sp>
        <p:nvSpPr>
          <p:cNvPr id="808991" name="Text Box 31"/>
          <p:cNvSpPr txBox="1">
            <a:spLocks noChangeArrowheads="1"/>
          </p:cNvSpPr>
          <p:nvPr/>
        </p:nvSpPr>
        <p:spPr bwMode="auto">
          <a:xfrm>
            <a:off x="3654029" y="474345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2</a:t>
            </a:r>
          </a:p>
        </p:txBody>
      </p:sp>
      <p:sp>
        <p:nvSpPr>
          <p:cNvPr id="808992" name="Text Box 32"/>
          <p:cNvSpPr txBox="1">
            <a:spLocks noChangeArrowheads="1"/>
          </p:cNvSpPr>
          <p:nvPr/>
        </p:nvSpPr>
        <p:spPr bwMode="auto">
          <a:xfrm>
            <a:off x="4101704" y="474345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4</a:t>
            </a:r>
          </a:p>
        </p:txBody>
      </p:sp>
      <p:sp>
        <p:nvSpPr>
          <p:cNvPr id="808993" name="Text Box 33"/>
          <p:cNvSpPr txBox="1">
            <a:spLocks noChangeArrowheads="1"/>
          </p:cNvSpPr>
          <p:nvPr/>
        </p:nvSpPr>
        <p:spPr bwMode="auto">
          <a:xfrm>
            <a:off x="4557713" y="4743450"/>
            <a:ext cx="466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8</a:t>
            </a:r>
          </a:p>
        </p:txBody>
      </p:sp>
      <p:sp>
        <p:nvSpPr>
          <p:cNvPr id="808994" name="Text Box 34"/>
          <p:cNvSpPr txBox="1">
            <a:spLocks noChangeArrowheads="1"/>
          </p:cNvSpPr>
          <p:nvPr/>
        </p:nvSpPr>
        <p:spPr bwMode="auto">
          <a:xfrm>
            <a:off x="5014914" y="4743450"/>
            <a:ext cx="46553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16</a:t>
            </a:r>
          </a:p>
        </p:txBody>
      </p:sp>
      <p:sp>
        <p:nvSpPr>
          <p:cNvPr id="808995" name="Line 35"/>
          <p:cNvSpPr>
            <a:spLocks noChangeShapeType="1"/>
          </p:cNvSpPr>
          <p:nvPr/>
        </p:nvSpPr>
        <p:spPr bwMode="auto">
          <a:xfrm flipV="1">
            <a:off x="2056210" y="1320404"/>
            <a:ext cx="0" cy="3427809"/>
          </a:xfrm>
          <a:prstGeom prst="line">
            <a:avLst/>
          </a:prstGeom>
          <a:noFill/>
          <a:ln w="38100">
            <a:solidFill>
              <a:schemeClr val="tx1"/>
            </a:solidFill>
            <a:round/>
            <a:headEnd/>
            <a:tailEnd type="stealth"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08996" name="Text Box 36"/>
          <p:cNvSpPr txBox="1">
            <a:spLocks noChangeArrowheads="1"/>
          </p:cNvSpPr>
          <p:nvPr/>
        </p:nvSpPr>
        <p:spPr bwMode="auto">
          <a:xfrm>
            <a:off x="1143001" y="451485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a:t>
            </a:r>
          </a:p>
        </p:txBody>
      </p:sp>
      <p:sp>
        <p:nvSpPr>
          <p:cNvPr id="809008" name="Rectangle 48"/>
          <p:cNvSpPr>
            <a:spLocks noChangeArrowheads="1"/>
          </p:cNvSpPr>
          <p:nvPr/>
        </p:nvSpPr>
        <p:spPr bwMode="auto">
          <a:xfrm>
            <a:off x="5802183" y="975716"/>
            <a:ext cx="3163136" cy="3772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lstStyle>
            <a:lvl1pPr marL="342900" indent="-342900">
              <a:spcBef>
                <a:spcPct val="20000"/>
              </a:spcBef>
              <a:buClr>
                <a:srgbClr val="000080"/>
              </a:buClr>
              <a:buSzPct val="85000"/>
              <a:buFont typeface="Wingdings" panose="05000000000000000000" pitchFamily="2" charset="2"/>
              <a:buChar char="v"/>
              <a:defRPr sz="2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1500" dirty="0"/>
              <a:t>The x-axis tells indicates for this particular application, for each floating-point operation (flop), how many bytes (B) must be fetched</a:t>
            </a:r>
          </a:p>
          <a:p>
            <a:pPr algn="l" eaLnBrk="1" hangingPunct="1"/>
            <a:r>
              <a:rPr lang="en-US" altLang="en-US" sz="1500" dirty="0"/>
              <a:t>For example, if we have to fetch half precision floating-point numbers for each floating point operation, then:</a:t>
            </a:r>
          </a:p>
          <a:p>
            <a:r>
              <a:rPr lang="en-US" altLang="en-US" sz="1500" dirty="0"/>
              <a:t>1 FP16: 2 Bytes (16 bits)</a:t>
            </a:r>
          </a:p>
          <a:p>
            <a:pPr algn="l" eaLnBrk="1" hangingPunct="1"/>
            <a:r>
              <a:rPr lang="en-US" altLang="en-US" sz="1500" dirty="0"/>
              <a:t>2 FP16: 4 Bytes (32 bits)</a:t>
            </a:r>
          </a:p>
          <a:p>
            <a:pPr algn="l" eaLnBrk="1" hangingPunct="1"/>
            <a:r>
              <a:rPr lang="en-US" altLang="en-US" sz="1500" dirty="0"/>
              <a:t>1 FLOP requires 4 DRAM Bytes</a:t>
            </a:r>
          </a:p>
          <a:p>
            <a:r>
              <a:rPr lang="en-US" altLang="en-US" sz="1500" dirty="0"/>
              <a:t>Usually called </a:t>
            </a:r>
            <a:r>
              <a:rPr lang="en-US" altLang="en-US" sz="1500" b="1" dirty="0">
                <a:solidFill>
                  <a:srgbClr val="FF0000"/>
                </a:solidFill>
              </a:rPr>
              <a:t>operational intensity (OI)</a:t>
            </a:r>
          </a:p>
          <a:p>
            <a:pPr algn="l" eaLnBrk="1" hangingPunct="1"/>
            <a:endParaRPr lang="en-US" altLang="en-US" sz="300" b="1" dirty="0">
              <a:solidFill>
                <a:srgbClr val="FF0000"/>
              </a:solidFill>
            </a:endParaRPr>
          </a:p>
          <a:p>
            <a:pPr lvl="1" algn="l" eaLnBrk="1" hangingPunct="1"/>
            <a:endParaRPr lang="en-US" altLang="en-US" sz="300" dirty="0"/>
          </a:p>
        </p:txBody>
      </p:sp>
      <p:pic>
        <p:nvPicPr>
          <p:cNvPr id="4" name="Picture 3"/>
          <p:cNvPicPr>
            <a:picLocks noChangeAspect="1"/>
          </p:cNvPicPr>
          <p:nvPr/>
        </p:nvPicPr>
        <p:blipFill>
          <a:blip r:embed="rId3"/>
          <a:stretch>
            <a:fillRect/>
          </a:stretch>
        </p:blipFill>
        <p:spPr>
          <a:xfrm>
            <a:off x="2056210" y="5058870"/>
            <a:ext cx="3180926" cy="370380"/>
          </a:xfrm>
          <a:prstGeom prst="rect">
            <a:avLst/>
          </a:prstGeom>
        </p:spPr>
      </p:pic>
      <p:sp>
        <p:nvSpPr>
          <p:cNvPr id="5" name="TextBox 4"/>
          <p:cNvSpPr txBox="1"/>
          <p:nvPr/>
        </p:nvSpPr>
        <p:spPr>
          <a:xfrm>
            <a:off x="2581652" y="1329795"/>
            <a:ext cx="2209424" cy="923330"/>
          </a:xfrm>
          <a:prstGeom prst="rect">
            <a:avLst/>
          </a:prstGeom>
          <a:noFill/>
        </p:spPr>
        <p:txBody>
          <a:bodyPr wrap="square" rtlCol="0">
            <a:spAutoFit/>
          </a:bodyPr>
          <a:lstStyle/>
          <a:p>
            <a:r>
              <a:rPr lang="en-US" sz="1350" dirty="0"/>
              <a:t>Different applications/kernels, </a:t>
            </a:r>
          </a:p>
          <a:p>
            <a:r>
              <a:rPr lang="en-US" sz="1350" dirty="0"/>
              <a:t>not processors, move us along the X-axis</a:t>
            </a:r>
          </a:p>
        </p:txBody>
      </p:sp>
      <p:grpSp>
        <p:nvGrpSpPr>
          <p:cNvPr id="45" name="Group 45"/>
          <p:cNvGrpSpPr>
            <a:grpSpLocks/>
          </p:cNvGrpSpPr>
          <p:nvPr/>
        </p:nvGrpSpPr>
        <p:grpSpPr bwMode="auto">
          <a:xfrm>
            <a:off x="3700550" y="2595562"/>
            <a:ext cx="188119" cy="2119313"/>
            <a:chOff x="2053" y="1968"/>
            <a:chExt cx="158" cy="1780"/>
          </a:xfrm>
        </p:grpSpPr>
        <p:sp>
          <p:nvSpPr>
            <p:cNvPr id="46" name="Line 46"/>
            <p:cNvSpPr>
              <a:spLocks noChangeShapeType="1"/>
            </p:cNvSpPr>
            <p:nvPr/>
          </p:nvSpPr>
          <p:spPr bwMode="auto">
            <a:xfrm flipV="1">
              <a:off x="2211" y="1968"/>
              <a:ext cx="0" cy="1776"/>
            </a:xfrm>
            <a:prstGeom prst="line">
              <a:avLst/>
            </a:prstGeom>
            <a:noFill/>
            <a:ln w="38100">
              <a:solidFill>
                <a:srgbClr val="FF008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7" name="Text Box 47"/>
            <p:cNvSpPr txBox="1">
              <a:spLocks noChangeArrowheads="1"/>
            </p:cNvSpPr>
            <p:nvPr/>
          </p:nvSpPr>
          <p:spPr bwMode="auto">
            <a:xfrm rot="16200000">
              <a:off x="1235" y="2786"/>
              <a:ext cx="1780"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ltLang="en-US" sz="900" dirty="0">
                  <a:solidFill>
                    <a:srgbClr val="FF0080"/>
                  </a:solidFill>
                </a:rPr>
                <a:t>App’s Arithmetic Intensity</a:t>
              </a:r>
            </a:p>
          </p:txBody>
        </p:sp>
      </p:grpSp>
    </p:spTree>
    <p:extLst>
      <p:ext uri="{BB962C8B-B14F-4D97-AF65-F5344CB8AC3E}">
        <p14:creationId xmlns:p14="http://schemas.microsoft.com/office/powerpoint/2010/main" val="562852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en-US" dirty="0"/>
              <a:t>Bandwidth as Slope</a:t>
            </a:r>
            <a:endParaRPr lang="en-US" altLang="en-US" sz="1200" dirty="0"/>
          </a:p>
        </p:txBody>
      </p:sp>
      <p:sp>
        <p:nvSpPr>
          <p:cNvPr id="808963" name="Line 3"/>
          <p:cNvSpPr>
            <a:spLocks noChangeShapeType="1"/>
          </p:cNvSpPr>
          <p:nvPr/>
        </p:nvSpPr>
        <p:spPr bwMode="auto">
          <a:xfrm flipV="1">
            <a:off x="251221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4" name="Line 4"/>
          <p:cNvSpPr>
            <a:spLocks noChangeShapeType="1"/>
          </p:cNvSpPr>
          <p:nvPr/>
        </p:nvSpPr>
        <p:spPr bwMode="auto">
          <a:xfrm flipV="1">
            <a:off x="296941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5" name="Line 5"/>
          <p:cNvSpPr>
            <a:spLocks noChangeShapeType="1"/>
          </p:cNvSpPr>
          <p:nvPr/>
        </p:nvSpPr>
        <p:spPr bwMode="auto">
          <a:xfrm flipV="1">
            <a:off x="342542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6" name="Line 6"/>
          <p:cNvSpPr>
            <a:spLocks noChangeShapeType="1"/>
          </p:cNvSpPr>
          <p:nvPr/>
        </p:nvSpPr>
        <p:spPr bwMode="auto">
          <a:xfrm flipV="1">
            <a:off x="388262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7" name="Line 7"/>
          <p:cNvSpPr>
            <a:spLocks noChangeShapeType="1"/>
          </p:cNvSpPr>
          <p:nvPr/>
        </p:nvSpPr>
        <p:spPr bwMode="auto">
          <a:xfrm flipV="1">
            <a:off x="4338638"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8" name="Line 8"/>
          <p:cNvSpPr>
            <a:spLocks noChangeShapeType="1"/>
          </p:cNvSpPr>
          <p:nvPr/>
        </p:nvSpPr>
        <p:spPr bwMode="auto">
          <a:xfrm flipV="1">
            <a:off x="4795838" y="1315641"/>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9" name="Line 9"/>
          <p:cNvSpPr>
            <a:spLocks noChangeShapeType="1"/>
          </p:cNvSpPr>
          <p:nvPr/>
        </p:nvSpPr>
        <p:spPr bwMode="auto">
          <a:xfrm flipV="1">
            <a:off x="5251847" y="1315641"/>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0" name="Line 10"/>
          <p:cNvSpPr>
            <a:spLocks noChangeShapeType="1"/>
          </p:cNvSpPr>
          <p:nvPr/>
        </p:nvSpPr>
        <p:spPr bwMode="auto">
          <a:xfrm flipH="1" flipV="1">
            <a:off x="2056210" y="4286250"/>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1" name="Line 11"/>
          <p:cNvSpPr>
            <a:spLocks noChangeShapeType="1"/>
          </p:cNvSpPr>
          <p:nvPr/>
        </p:nvSpPr>
        <p:spPr bwMode="auto">
          <a:xfrm flipH="1" flipV="1">
            <a:off x="2056210" y="3829050"/>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2" name="Line 12"/>
          <p:cNvSpPr>
            <a:spLocks noChangeShapeType="1"/>
          </p:cNvSpPr>
          <p:nvPr/>
        </p:nvSpPr>
        <p:spPr bwMode="auto">
          <a:xfrm flipH="1" flipV="1">
            <a:off x="2056210" y="33730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3" name="Line 13"/>
          <p:cNvSpPr>
            <a:spLocks noChangeShapeType="1"/>
          </p:cNvSpPr>
          <p:nvPr/>
        </p:nvSpPr>
        <p:spPr bwMode="auto">
          <a:xfrm flipH="1" flipV="1">
            <a:off x="2056210" y="29158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4" name="Line 14"/>
          <p:cNvSpPr>
            <a:spLocks noChangeShapeType="1"/>
          </p:cNvSpPr>
          <p:nvPr/>
        </p:nvSpPr>
        <p:spPr bwMode="auto">
          <a:xfrm flipH="1" flipV="1">
            <a:off x="2056210" y="24586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5" name="Line 15"/>
          <p:cNvSpPr>
            <a:spLocks noChangeShapeType="1"/>
          </p:cNvSpPr>
          <p:nvPr/>
        </p:nvSpPr>
        <p:spPr bwMode="auto">
          <a:xfrm flipH="1" flipV="1">
            <a:off x="2056210" y="20014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6" name="Line 16"/>
          <p:cNvSpPr>
            <a:spLocks noChangeShapeType="1"/>
          </p:cNvSpPr>
          <p:nvPr/>
        </p:nvSpPr>
        <p:spPr bwMode="auto">
          <a:xfrm flipH="1" flipV="1">
            <a:off x="2056210" y="15442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7" name="Text Box 17"/>
          <p:cNvSpPr txBox="1">
            <a:spLocks noChangeArrowheads="1"/>
          </p:cNvSpPr>
          <p:nvPr/>
        </p:nvSpPr>
        <p:spPr bwMode="auto">
          <a:xfrm>
            <a:off x="1162051" y="405765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2</a:t>
            </a:r>
          </a:p>
        </p:txBody>
      </p:sp>
      <p:sp>
        <p:nvSpPr>
          <p:cNvPr id="808978" name="Text Box 18"/>
          <p:cNvSpPr txBox="1">
            <a:spLocks noChangeArrowheads="1"/>
          </p:cNvSpPr>
          <p:nvPr/>
        </p:nvSpPr>
        <p:spPr bwMode="auto">
          <a:xfrm>
            <a:off x="1827610" y="474345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baseline="30000" dirty="0"/>
              <a:t>1</a:t>
            </a:r>
            <a:r>
              <a:rPr lang="en-US" altLang="en-US" sz="1200" dirty="0"/>
              <a:t>/</a:t>
            </a:r>
            <a:r>
              <a:rPr lang="en-US" altLang="en-US" sz="1200" baseline="-25000" dirty="0"/>
              <a:t>8</a:t>
            </a:r>
            <a:endParaRPr lang="en-US" altLang="en-US" sz="1200" dirty="0"/>
          </a:p>
        </p:txBody>
      </p:sp>
      <p:sp>
        <p:nvSpPr>
          <p:cNvPr id="808979" name="Line 19"/>
          <p:cNvSpPr>
            <a:spLocks noChangeShapeType="1"/>
          </p:cNvSpPr>
          <p:nvPr/>
        </p:nvSpPr>
        <p:spPr bwMode="auto">
          <a:xfrm>
            <a:off x="2056210" y="4743450"/>
            <a:ext cx="3424238" cy="0"/>
          </a:xfrm>
          <a:prstGeom prst="line">
            <a:avLst/>
          </a:prstGeom>
          <a:noFill/>
          <a:ln w="38100">
            <a:solidFill>
              <a:schemeClr val="tx1"/>
            </a:solidFill>
            <a:round/>
            <a:headEnd/>
            <a:tailEnd type="stealth"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08980" name="Text Box 20"/>
          <p:cNvSpPr txBox="1">
            <a:spLocks noChangeArrowheads="1"/>
          </p:cNvSpPr>
          <p:nvPr/>
        </p:nvSpPr>
        <p:spPr bwMode="auto">
          <a:xfrm>
            <a:off x="2056210" y="5096327"/>
            <a:ext cx="2968228"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dirty="0"/>
              <a:t>FLOP/DRAM byte ratio</a:t>
            </a:r>
          </a:p>
        </p:txBody>
      </p:sp>
      <p:sp>
        <p:nvSpPr>
          <p:cNvPr id="808981" name="Text Box 21"/>
          <p:cNvSpPr txBox="1">
            <a:spLocks noChangeArrowheads="1"/>
          </p:cNvSpPr>
          <p:nvPr/>
        </p:nvSpPr>
        <p:spPr bwMode="auto">
          <a:xfrm rot="16200000">
            <a:off x="-339924" y="2797374"/>
            <a:ext cx="3423047"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2400"/>
              <a:t>attainable Gflop/s</a:t>
            </a:r>
          </a:p>
        </p:txBody>
      </p:sp>
      <p:sp>
        <p:nvSpPr>
          <p:cNvPr id="808982" name="Text Box 22"/>
          <p:cNvSpPr txBox="1">
            <a:spLocks noChangeArrowheads="1"/>
          </p:cNvSpPr>
          <p:nvPr/>
        </p:nvSpPr>
        <p:spPr bwMode="auto">
          <a:xfrm>
            <a:off x="1162051" y="360045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4</a:t>
            </a:r>
          </a:p>
        </p:txBody>
      </p:sp>
      <p:sp>
        <p:nvSpPr>
          <p:cNvPr id="808983" name="Text Box 23"/>
          <p:cNvSpPr txBox="1">
            <a:spLocks noChangeArrowheads="1"/>
          </p:cNvSpPr>
          <p:nvPr/>
        </p:nvSpPr>
        <p:spPr bwMode="auto">
          <a:xfrm>
            <a:off x="1162051" y="3144441"/>
            <a:ext cx="684610" cy="456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8</a:t>
            </a:r>
          </a:p>
        </p:txBody>
      </p:sp>
      <p:sp>
        <p:nvSpPr>
          <p:cNvPr id="808984" name="Text Box 24"/>
          <p:cNvSpPr txBox="1">
            <a:spLocks noChangeArrowheads="1"/>
          </p:cNvSpPr>
          <p:nvPr/>
        </p:nvSpPr>
        <p:spPr bwMode="auto">
          <a:xfrm>
            <a:off x="1162051" y="26872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16</a:t>
            </a:r>
          </a:p>
        </p:txBody>
      </p:sp>
      <p:sp>
        <p:nvSpPr>
          <p:cNvPr id="808985" name="Text Box 25"/>
          <p:cNvSpPr txBox="1">
            <a:spLocks noChangeArrowheads="1"/>
          </p:cNvSpPr>
          <p:nvPr/>
        </p:nvSpPr>
        <p:spPr bwMode="auto">
          <a:xfrm>
            <a:off x="1162051" y="22300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32</a:t>
            </a:r>
          </a:p>
        </p:txBody>
      </p:sp>
      <p:sp>
        <p:nvSpPr>
          <p:cNvPr id="808986" name="Text Box 26"/>
          <p:cNvSpPr txBox="1">
            <a:spLocks noChangeArrowheads="1"/>
          </p:cNvSpPr>
          <p:nvPr/>
        </p:nvSpPr>
        <p:spPr bwMode="auto">
          <a:xfrm>
            <a:off x="1162051" y="17728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64</a:t>
            </a:r>
          </a:p>
        </p:txBody>
      </p:sp>
      <p:sp>
        <p:nvSpPr>
          <p:cNvPr id="808987" name="Text Box 27"/>
          <p:cNvSpPr txBox="1">
            <a:spLocks noChangeArrowheads="1"/>
          </p:cNvSpPr>
          <p:nvPr/>
        </p:nvSpPr>
        <p:spPr bwMode="auto">
          <a:xfrm>
            <a:off x="1162051" y="13156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128</a:t>
            </a:r>
          </a:p>
        </p:txBody>
      </p:sp>
      <p:sp>
        <p:nvSpPr>
          <p:cNvPr id="808988" name="Text Box 28"/>
          <p:cNvSpPr txBox="1">
            <a:spLocks noChangeArrowheads="1"/>
          </p:cNvSpPr>
          <p:nvPr/>
        </p:nvSpPr>
        <p:spPr bwMode="auto">
          <a:xfrm>
            <a:off x="2275285" y="474345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baseline="30000"/>
              <a:t>1</a:t>
            </a:r>
            <a:r>
              <a:rPr lang="en-US" altLang="en-US" sz="1200"/>
              <a:t>/</a:t>
            </a:r>
            <a:r>
              <a:rPr lang="en-US" altLang="en-US" sz="1200" baseline="-25000"/>
              <a:t>4</a:t>
            </a:r>
            <a:endParaRPr lang="en-US" altLang="en-US" sz="1200"/>
          </a:p>
        </p:txBody>
      </p:sp>
      <p:sp>
        <p:nvSpPr>
          <p:cNvPr id="808989" name="Text Box 29"/>
          <p:cNvSpPr txBox="1">
            <a:spLocks noChangeArrowheads="1"/>
          </p:cNvSpPr>
          <p:nvPr/>
        </p:nvSpPr>
        <p:spPr bwMode="auto">
          <a:xfrm>
            <a:off x="2721769" y="4743450"/>
            <a:ext cx="466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baseline="30000"/>
              <a:t>1</a:t>
            </a:r>
            <a:r>
              <a:rPr lang="en-US" altLang="en-US" sz="1200"/>
              <a:t>/</a:t>
            </a:r>
            <a:r>
              <a:rPr lang="en-US" altLang="en-US" sz="1200" baseline="-25000"/>
              <a:t>2</a:t>
            </a:r>
            <a:endParaRPr lang="en-US" altLang="en-US" sz="1200"/>
          </a:p>
        </p:txBody>
      </p:sp>
      <p:sp>
        <p:nvSpPr>
          <p:cNvPr id="808990" name="Text Box 30"/>
          <p:cNvSpPr txBox="1">
            <a:spLocks noChangeArrowheads="1"/>
          </p:cNvSpPr>
          <p:nvPr/>
        </p:nvSpPr>
        <p:spPr bwMode="auto">
          <a:xfrm>
            <a:off x="3206354" y="4743450"/>
            <a:ext cx="466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1</a:t>
            </a:r>
          </a:p>
        </p:txBody>
      </p:sp>
      <p:sp>
        <p:nvSpPr>
          <p:cNvPr id="808991" name="Text Box 31"/>
          <p:cNvSpPr txBox="1">
            <a:spLocks noChangeArrowheads="1"/>
          </p:cNvSpPr>
          <p:nvPr/>
        </p:nvSpPr>
        <p:spPr bwMode="auto">
          <a:xfrm>
            <a:off x="3654029" y="474345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2</a:t>
            </a:r>
          </a:p>
        </p:txBody>
      </p:sp>
      <p:sp>
        <p:nvSpPr>
          <p:cNvPr id="808992" name="Text Box 32"/>
          <p:cNvSpPr txBox="1">
            <a:spLocks noChangeArrowheads="1"/>
          </p:cNvSpPr>
          <p:nvPr/>
        </p:nvSpPr>
        <p:spPr bwMode="auto">
          <a:xfrm>
            <a:off x="4101704" y="474345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4</a:t>
            </a:r>
          </a:p>
        </p:txBody>
      </p:sp>
      <p:sp>
        <p:nvSpPr>
          <p:cNvPr id="808993" name="Text Box 33"/>
          <p:cNvSpPr txBox="1">
            <a:spLocks noChangeArrowheads="1"/>
          </p:cNvSpPr>
          <p:nvPr/>
        </p:nvSpPr>
        <p:spPr bwMode="auto">
          <a:xfrm>
            <a:off x="4557713" y="4743450"/>
            <a:ext cx="466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8</a:t>
            </a:r>
          </a:p>
        </p:txBody>
      </p:sp>
      <p:sp>
        <p:nvSpPr>
          <p:cNvPr id="808994" name="Text Box 34"/>
          <p:cNvSpPr txBox="1">
            <a:spLocks noChangeArrowheads="1"/>
          </p:cNvSpPr>
          <p:nvPr/>
        </p:nvSpPr>
        <p:spPr bwMode="auto">
          <a:xfrm>
            <a:off x="5014914" y="4743450"/>
            <a:ext cx="46553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16</a:t>
            </a:r>
          </a:p>
        </p:txBody>
      </p:sp>
      <p:sp>
        <p:nvSpPr>
          <p:cNvPr id="808995" name="Line 35"/>
          <p:cNvSpPr>
            <a:spLocks noChangeShapeType="1"/>
          </p:cNvSpPr>
          <p:nvPr/>
        </p:nvSpPr>
        <p:spPr bwMode="auto">
          <a:xfrm flipV="1">
            <a:off x="2056210" y="1320404"/>
            <a:ext cx="0" cy="3427809"/>
          </a:xfrm>
          <a:prstGeom prst="line">
            <a:avLst/>
          </a:prstGeom>
          <a:noFill/>
          <a:ln w="38100">
            <a:solidFill>
              <a:schemeClr val="tx1"/>
            </a:solidFill>
            <a:round/>
            <a:headEnd/>
            <a:tailEnd type="stealth"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08996" name="Text Box 36"/>
          <p:cNvSpPr txBox="1">
            <a:spLocks noChangeArrowheads="1"/>
          </p:cNvSpPr>
          <p:nvPr/>
        </p:nvSpPr>
        <p:spPr bwMode="auto">
          <a:xfrm>
            <a:off x="1143001" y="451485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a:t>
            </a:r>
          </a:p>
        </p:txBody>
      </p:sp>
      <p:grpSp>
        <p:nvGrpSpPr>
          <p:cNvPr id="809001" name="Group 41"/>
          <p:cNvGrpSpPr>
            <a:grpSpLocks/>
          </p:cNvGrpSpPr>
          <p:nvPr/>
        </p:nvGrpSpPr>
        <p:grpSpPr bwMode="auto">
          <a:xfrm>
            <a:off x="1631157" y="2045494"/>
            <a:ext cx="3018235" cy="2412206"/>
            <a:chOff x="410" y="1478"/>
            <a:chExt cx="2535" cy="2026"/>
          </a:xfrm>
        </p:grpSpPr>
        <p:sp>
          <p:nvSpPr>
            <p:cNvPr id="809002" name="Freeform 42"/>
            <p:cNvSpPr>
              <a:spLocks/>
            </p:cNvSpPr>
            <p:nvPr/>
          </p:nvSpPr>
          <p:spPr bwMode="auto">
            <a:xfrm>
              <a:off x="783" y="1488"/>
              <a:ext cx="1920" cy="2016"/>
            </a:xfrm>
            <a:custGeom>
              <a:avLst/>
              <a:gdLst>
                <a:gd name="T0" fmla="*/ 0 w 1920"/>
                <a:gd name="T1" fmla="*/ 1920 h 2016"/>
                <a:gd name="T2" fmla="*/ 0 w 1920"/>
                <a:gd name="T3" fmla="*/ 2016 h 2016"/>
                <a:gd name="T4" fmla="*/ 1920 w 1920"/>
                <a:gd name="T5" fmla="*/ 96 h 2016"/>
                <a:gd name="T6" fmla="*/ 1920 w 1920"/>
                <a:gd name="T7" fmla="*/ 0 h 2016"/>
                <a:gd name="T8" fmla="*/ 0 w 1920"/>
                <a:gd name="T9" fmla="*/ 1920 h 2016"/>
              </a:gdLst>
              <a:ahLst/>
              <a:cxnLst>
                <a:cxn ang="0">
                  <a:pos x="T0" y="T1"/>
                </a:cxn>
                <a:cxn ang="0">
                  <a:pos x="T2" y="T3"/>
                </a:cxn>
                <a:cxn ang="0">
                  <a:pos x="T4" y="T5"/>
                </a:cxn>
                <a:cxn ang="0">
                  <a:pos x="T6" y="T7"/>
                </a:cxn>
                <a:cxn ang="0">
                  <a:pos x="T8" y="T9"/>
                </a:cxn>
              </a:cxnLst>
              <a:rect l="0" t="0" r="r" b="b"/>
              <a:pathLst>
                <a:path w="1920" h="2016">
                  <a:moveTo>
                    <a:pt x="0" y="1920"/>
                  </a:moveTo>
                  <a:lnTo>
                    <a:pt x="0" y="2016"/>
                  </a:lnTo>
                  <a:lnTo>
                    <a:pt x="1920" y="96"/>
                  </a:lnTo>
                  <a:lnTo>
                    <a:pt x="1920" y="0"/>
                  </a:lnTo>
                  <a:lnTo>
                    <a:pt x="0" y="1920"/>
                  </a:lnTo>
                  <a:close/>
                </a:path>
              </a:pathLst>
            </a:custGeom>
            <a:solidFill>
              <a:srgbClr val="E6E6E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9003" name="Line 43"/>
            <p:cNvSpPr>
              <a:spLocks noChangeShapeType="1"/>
            </p:cNvSpPr>
            <p:nvPr/>
          </p:nvSpPr>
          <p:spPr bwMode="auto">
            <a:xfrm flipV="1">
              <a:off x="759" y="1478"/>
              <a:ext cx="1917" cy="1919"/>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9004" name="Text Box 44"/>
            <p:cNvSpPr txBox="1">
              <a:spLocks noChangeArrowheads="1"/>
            </p:cNvSpPr>
            <p:nvPr/>
          </p:nvSpPr>
          <p:spPr bwMode="auto">
            <a:xfrm rot="18900000">
              <a:off x="410" y="2212"/>
              <a:ext cx="2535"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ltLang="en-US" sz="1500" dirty="0">
                  <a:solidFill>
                    <a:srgbClr val="0000FF"/>
                  </a:solidFill>
                </a:rPr>
                <a:t>Stream Bandwidth</a:t>
              </a:r>
            </a:p>
          </p:txBody>
        </p:sp>
      </p:grpSp>
      <mc:AlternateContent xmlns:mc="http://schemas.openxmlformats.org/markup-compatibility/2006" xmlns:a14="http://schemas.microsoft.com/office/drawing/2010/main">
        <mc:Choice Requires="a14">
          <p:sp>
            <p:nvSpPr>
              <p:cNvPr id="809008" name="Rectangle 48"/>
              <p:cNvSpPr>
                <a:spLocks noChangeArrowheads="1"/>
              </p:cNvSpPr>
              <p:nvPr/>
            </p:nvSpPr>
            <p:spPr bwMode="auto">
              <a:xfrm>
                <a:off x="5819267" y="1447739"/>
                <a:ext cx="2819314" cy="25542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67866" tIns="33338" rIns="67866" bIns="33338"/>
              <a:lstStyle>
                <a:lvl1pPr marL="342900" indent="-342900">
                  <a:spcBef>
                    <a:spcPct val="20000"/>
                  </a:spcBef>
                  <a:buClr>
                    <a:srgbClr val="000080"/>
                  </a:buClr>
                  <a:buSzPct val="85000"/>
                  <a:buFont typeface="Wingdings" panose="05000000000000000000" pitchFamily="2" charset="2"/>
                  <a:buChar char="v"/>
                  <a:defRPr sz="2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marL="0" indent="0">
                  <a:buNone/>
                </a:pPr>
                <a:r>
                  <a:rPr lang="en-US" altLang="en-US" sz="1800" dirty="0"/>
                  <a:t>Bandwidth is represented as a slope of</a:t>
                </a:r>
              </a:p>
              <a:p>
                <a:pPr marL="0" indent="0">
                  <a:buNone/>
                </a:pPr>
                <a:r>
                  <a:rPr lang="en-US" altLang="en-US" sz="1800" dirty="0"/>
                  <a:t>Peak Flops/  OI </a:t>
                </a:r>
              </a:p>
              <a:p>
                <a:pPr marL="0" indent="0">
                  <a:buNone/>
                </a:pPr>
                <a:r>
                  <a:rPr lang="en-US" altLang="en-US" sz="1800" dirty="0"/>
                  <a:t>It is a given by the system configuration/architecture</a:t>
                </a:r>
              </a:p>
              <a:p>
                <a:pPr algn="l" eaLnBrk="1" hangingPunct="1"/>
                <a:r>
                  <a:rPr lang="en-US" altLang="en-US" sz="1800" dirty="0"/>
                  <a:t>Remember </a:t>
                </a:r>
                <a:r>
                  <a:rPr lang="en-US" altLang="en-US" sz="1800" i="1" dirty="0"/>
                  <a:t>m = </a:t>
                </a:r>
                <a14:m>
                  <m:oMath xmlns:m="http://schemas.openxmlformats.org/officeDocument/2006/math">
                    <m:f>
                      <m:fPr>
                        <m:ctrlPr>
                          <a:rPr lang="en-US" altLang="en-US" sz="1800" i="1">
                            <a:latin typeface="Cambria Math" panose="02040503050406030204" pitchFamily="18" charset="0"/>
                          </a:rPr>
                        </m:ctrlPr>
                      </m:fPr>
                      <m:num>
                        <m:r>
                          <a:rPr lang="en-US" altLang="en-US" sz="1800" i="1">
                            <a:latin typeface="Cambria Math" panose="02040503050406030204" pitchFamily="18" charset="0"/>
                          </a:rPr>
                          <m:t>𝑦</m:t>
                        </m:r>
                      </m:num>
                      <m:den>
                        <m:r>
                          <a:rPr lang="en-US" altLang="en-US" sz="1800" i="1">
                            <a:latin typeface="Cambria Math" panose="02040503050406030204" pitchFamily="18" charset="0"/>
                          </a:rPr>
                          <m:t>𝑥</m:t>
                        </m:r>
                      </m:den>
                    </m:f>
                  </m:oMath>
                </a14:m>
                <a:endParaRPr lang="en-US" altLang="en-US" sz="1800" dirty="0"/>
              </a:p>
              <a:p>
                <a:pPr marL="0" indent="0">
                  <a:buNone/>
                </a:pPr>
                <a:r>
                  <a:rPr lang="en-US" altLang="en-US" sz="1800" dirty="0"/>
                  <a:t>Example</a:t>
                </a:r>
              </a:p>
              <a:p>
                <a:r>
                  <a:rPr lang="en-US" altLang="en-US" sz="1800" dirty="0"/>
                  <a:t>m = y/x = 16</a:t>
                </a:r>
              </a:p>
              <a:p>
                <a:pPr algn="l" eaLnBrk="1" hangingPunct="1"/>
                <a:r>
                  <a:rPr lang="en-US" altLang="en-US" sz="1800" dirty="0"/>
                  <a:t>y</a:t>
                </a:r>
                <a14:m>
                  <m:oMath xmlns:m="http://schemas.openxmlformats.org/officeDocument/2006/math">
                    <m:r>
                      <a:rPr lang="en-US" altLang="en-US" sz="1800" dirty="0">
                        <a:latin typeface="Cambria Math" panose="02040503050406030204" pitchFamily="18" charset="0"/>
                      </a:rPr>
                      <m:t>= </m:t>
                    </m:r>
                    <m:f>
                      <m:fPr>
                        <m:ctrlPr>
                          <a:rPr lang="en-US" altLang="en-US" sz="1800" i="1" dirty="0">
                            <a:latin typeface="Cambria Math" panose="02040503050406030204" pitchFamily="18" charset="0"/>
                          </a:rPr>
                        </m:ctrlPr>
                      </m:fPr>
                      <m:num>
                        <m:r>
                          <a:rPr lang="en-US" altLang="en-US" sz="1800" i="1" dirty="0">
                            <a:latin typeface="Cambria Math" panose="02040503050406030204" pitchFamily="18" charset="0"/>
                          </a:rPr>
                          <m:t>2</m:t>
                        </m:r>
                        <m:r>
                          <a:rPr lang="en-US" altLang="en-US" sz="1800" i="1" dirty="0">
                            <a:latin typeface="Cambria Math" panose="02040503050406030204" pitchFamily="18" charset="0"/>
                          </a:rPr>
                          <m:t>𝐺</m:t>
                        </m:r>
                        <m:r>
                          <a:rPr lang="en-US" altLang="en-US" sz="1800" i="1" dirty="0">
                            <a:latin typeface="Cambria Math" panose="02040503050406030204" pitchFamily="18" charset="0"/>
                          </a:rPr>
                          <m:t> </m:t>
                        </m:r>
                        <m:r>
                          <a:rPr lang="en-US" altLang="en-US" sz="1800" i="1" dirty="0">
                            <a:latin typeface="Cambria Math" panose="02040503050406030204" pitchFamily="18" charset="0"/>
                          </a:rPr>
                          <m:t>𝐹𝑙𝑜𝑝</m:t>
                        </m:r>
                      </m:num>
                      <m:den>
                        <m:r>
                          <a:rPr lang="en-US" altLang="en-US" sz="1800" i="1" dirty="0">
                            <a:latin typeface="Cambria Math" panose="02040503050406030204" pitchFamily="18" charset="0"/>
                          </a:rPr>
                          <m:t>𝑠𝑒𝑐𝑜𝑛𝑑</m:t>
                        </m:r>
                      </m:den>
                    </m:f>
                    <m:r>
                      <a:rPr lang="en-US" altLang="en-US" sz="1800" i="1" dirty="0">
                        <a:latin typeface="Cambria Math" panose="02040503050406030204" pitchFamily="18" charset="0"/>
                      </a:rPr>
                      <m:t>   </m:t>
                    </m:r>
                  </m:oMath>
                </a14:m>
                <a:endParaRPr lang="en-US" altLang="en-US" sz="1800" dirty="0"/>
              </a:p>
              <a:p>
                <a:pPr algn="l" eaLnBrk="1" hangingPunct="1"/>
                <a:r>
                  <a:rPr lang="en-US" altLang="en-US" sz="1800" dirty="0"/>
                  <a:t>x =  </a:t>
                </a:r>
                <a14:m>
                  <m:oMath xmlns:m="http://schemas.openxmlformats.org/officeDocument/2006/math">
                    <m:f>
                      <m:fPr>
                        <m:ctrlPr>
                          <a:rPr lang="en-US" altLang="en-US" sz="1800" i="1">
                            <a:latin typeface="Cambria Math" panose="02040503050406030204" pitchFamily="18" charset="0"/>
                          </a:rPr>
                        </m:ctrlPr>
                      </m:fPr>
                      <m:num>
                        <m:r>
                          <a:rPr lang="en-US" altLang="en-US" sz="1800" i="1">
                            <a:latin typeface="Cambria Math" panose="02040503050406030204" pitchFamily="18" charset="0"/>
                          </a:rPr>
                          <m:t>1 </m:t>
                        </m:r>
                        <m:r>
                          <a:rPr lang="en-US" altLang="en-US" sz="1800" i="1">
                            <a:latin typeface="Cambria Math" panose="02040503050406030204" pitchFamily="18" charset="0"/>
                          </a:rPr>
                          <m:t>𝐹𝑙𝑜𝑝</m:t>
                        </m:r>
                      </m:num>
                      <m:den>
                        <m:r>
                          <a:rPr lang="en-US" altLang="en-US" sz="1800" i="1">
                            <a:latin typeface="Cambria Math" panose="02040503050406030204" pitchFamily="18" charset="0"/>
                          </a:rPr>
                          <m:t>4 </m:t>
                        </m:r>
                        <m:r>
                          <a:rPr lang="en-US" altLang="en-US" sz="1800" i="1">
                            <a:latin typeface="Cambria Math" panose="02040503050406030204" pitchFamily="18" charset="0"/>
                          </a:rPr>
                          <m:t>𝑏𝑦𝑡𝑒𝑠</m:t>
                        </m:r>
                      </m:den>
                    </m:f>
                  </m:oMath>
                </a14:m>
                <a:r>
                  <a:rPr lang="en-US" altLang="en-US" sz="1800" dirty="0"/>
                  <a:t> </a:t>
                </a:r>
              </a:p>
              <a:p>
                <a:pPr eaLnBrk="1" hangingPunct="1"/>
                <a:endParaRPr lang="en-US" altLang="en-US" sz="1800" dirty="0"/>
              </a:p>
            </p:txBody>
          </p:sp>
        </mc:Choice>
        <mc:Fallback xmlns="">
          <p:sp>
            <p:nvSpPr>
              <p:cNvPr id="809008" name="Rectangle 48"/>
              <p:cNvSpPr>
                <a:spLocks noRot="1" noChangeAspect="1" noMove="1" noResize="1" noEditPoints="1" noAdjustHandles="1" noChangeArrowheads="1" noChangeShapeType="1" noTextEdit="1"/>
              </p:cNvSpPr>
              <p:nvPr/>
            </p:nvSpPr>
            <p:spPr bwMode="auto">
              <a:xfrm>
                <a:off x="5819267" y="1447739"/>
                <a:ext cx="2819314" cy="2554232"/>
              </a:xfrm>
              <a:prstGeom prst="rect">
                <a:avLst/>
              </a:prstGeom>
              <a:blipFill>
                <a:blip r:embed="rId3"/>
                <a:stretch>
                  <a:fillRect l="-2691" t="-1485" r="-2691" b="-445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17702712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en-US" dirty="0"/>
              <a:t>Put it all together: the roofline model </a:t>
            </a:r>
            <a:endParaRPr lang="en-US" altLang="en-US" sz="1200" dirty="0"/>
          </a:p>
        </p:txBody>
      </p:sp>
      <p:sp>
        <p:nvSpPr>
          <p:cNvPr id="808963" name="Line 3"/>
          <p:cNvSpPr>
            <a:spLocks noChangeShapeType="1"/>
          </p:cNvSpPr>
          <p:nvPr/>
        </p:nvSpPr>
        <p:spPr bwMode="auto">
          <a:xfrm flipV="1">
            <a:off x="5800575" y="144577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4" name="Line 4"/>
          <p:cNvSpPr>
            <a:spLocks noChangeShapeType="1"/>
          </p:cNvSpPr>
          <p:nvPr/>
        </p:nvSpPr>
        <p:spPr bwMode="auto">
          <a:xfrm flipV="1">
            <a:off x="6257775" y="144577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5" name="Line 5"/>
          <p:cNvSpPr>
            <a:spLocks noChangeShapeType="1"/>
          </p:cNvSpPr>
          <p:nvPr/>
        </p:nvSpPr>
        <p:spPr bwMode="auto">
          <a:xfrm flipV="1">
            <a:off x="6713785" y="144577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6" name="Line 6"/>
          <p:cNvSpPr>
            <a:spLocks noChangeShapeType="1"/>
          </p:cNvSpPr>
          <p:nvPr/>
        </p:nvSpPr>
        <p:spPr bwMode="auto">
          <a:xfrm flipV="1">
            <a:off x="7170985" y="144577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7" name="Line 7"/>
          <p:cNvSpPr>
            <a:spLocks noChangeShapeType="1"/>
          </p:cNvSpPr>
          <p:nvPr/>
        </p:nvSpPr>
        <p:spPr bwMode="auto">
          <a:xfrm flipV="1">
            <a:off x="7626994" y="144577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8" name="Line 8"/>
          <p:cNvSpPr>
            <a:spLocks noChangeShapeType="1"/>
          </p:cNvSpPr>
          <p:nvPr/>
        </p:nvSpPr>
        <p:spPr bwMode="auto">
          <a:xfrm flipV="1">
            <a:off x="8084194" y="1441011"/>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9" name="Line 9"/>
          <p:cNvSpPr>
            <a:spLocks noChangeShapeType="1"/>
          </p:cNvSpPr>
          <p:nvPr/>
        </p:nvSpPr>
        <p:spPr bwMode="auto">
          <a:xfrm flipV="1">
            <a:off x="8540203" y="1441011"/>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0" name="Line 10"/>
          <p:cNvSpPr>
            <a:spLocks noChangeShapeType="1"/>
          </p:cNvSpPr>
          <p:nvPr/>
        </p:nvSpPr>
        <p:spPr bwMode="auto">
          <a:xfrm flipH="1" flipV="1">
            <a:off x="5344566" y="4411620"/>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1" name="Line 11"/>
          <p:cNvSpPr>
            <a:spLocks noChangeShapeType="1"/>
          </p:cNvSpPr>
          <p:nvPr/>
        </p:nvSpPr>
        <p:spPr bwMode="auto">
          <a:xfrm flipH="1" flipV="1">
            <a:off x="5344566" y="3954420"/>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2" name="Line 12"/>
          <p:cNvSpPr>
            <a:spLocks noChangeShapeType="1"/>
          </p:cNvSpPr>
          <p:nvPr/>
        </p:nvSpPr>
        <p:spPr bwMode="auto">
          <a:xfrm flipH="1" flipV="1">
            <a:off x="5344566" y="349841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3" name="Line 13"/>
          <p:cNvSpPr>
            <a:spLocks noChangeShapeType="1"/>
          </p:cNvSpPr>
          <p:nvPr/>
        </p:nvSpPr>
        <p:spPr bwMode="auto">
          <a:xfrm flipH="1" flipV="1">
            <a:off x="5344566" y="304121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4" name="Line 14"/>
          <p:cNvSpPr>
            <a:spLocks noChangeShapeType="1"/>
          </p:cNvSpPr>
          <p:nvPr/>
        </p:nvSpPr>
        <p:spPr bwMode="auto">
          <a:xfrm flipH="1" flipV="1">
            <a:off x="5344566" y="258401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5" name="Line 15"/>
          <p:cNvSpPr>
            <a:spLocks noChangeShapeType="1"/>
          </p:cNvSpPr>
          <p:nvPr/>
        </p:nvSpPr>
        <p:spPr bwMode="auto">
          <a:xfrm flipH="1" flipV="1">
            <a:off x="5344566" y="212681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6" name="Line 16"/>
          <p:cNvSpPr>
            <a:spLocks noChangeShapeType="1"/>
          </p:cNvSpPr>
          <p:nvPr/>
        </p:nvSpPr>
        <p:spPr bwMode="auto">
          <a:xfrm flipH="1" flipV="1">
            <a:off x="5344566" y="166961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7" name="Text Box 17"/>
          <p:cNvSpPr txBox="1">
            <a:spLocks noChangeArrowheads="1"/>
          </p:cNvSpPr>
          <p:nvPr/>
        </p:nvSpPr>
        <p:spPr bwMode="auto">
          <a:xfrm>
            <a:off x="4450407" y="418302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2</a:t>
            </a:r>
          </a:p>
        </p:txBody>
      </p:sp>
      <p:sp>
        <p:nvSpPr>
          <p:cNvPr id="808978" name="Text Box 18"/>
          <p:cNvSpPr txBox="1">
            <a:spLocks noChangeArrowheads="1"/>
          </p:cNvSpPr>
          <p:nvPr/>
        </p:nvSpPr>
        <p:spPr bwMode="auto">
          <a:xfrm>
            <a:off x="5115966" y="486882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baseline="30000"/>
              <a:t>1</a:t>
            </a:r>
            <a:r>
              <a:rPr lang="en-US" altLang="en-US" sz="1200"/>
              <a:t>/</a:t>
            </a:r>
            <a:r>
              <a:rPr lang="en-US" altLang="en-US" sz="1200" baseline="-25000"/>
              <a:t>8</a:t>
            </a:r>
            <a:endParaRPr lang="en-US" altLang="en-US" sz="1200"/>
          </a:p>
        </p:txBody>
      </p:sp>
      <p:sp>
        <p:nvSpPr>
          <p:cNvPr id="808979" name="Line 19"/>
          <p:cNvSpPr>
            <a:spLocks noChangeShapeType="1"/>
          </p:cNvSpPr>
          <p:nvPr/>
        </p:nvSpPr>
        <p:spPr bwMode="auto">
          <a:xfrm>
            <a:off x="5344566" y="4868820"/>
            <a:ext cx="3424238" cy="0"/>
          </a:xfrm>
          <a:prstGeom prst="line">
            <a:avLst/>
          </a:prstGeom>
          <a:noFill/>
          <a:ln w="38100">
            <a:solidFill>
              <a:schemeClr val="tx1"/>
            </a:solidFill>
            <a:round/>
            <a:headEnd/>
            <a:tailEnd type="stealth"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08980" name="Text Box 20"/>
          <p:cNvSpPr txBox="1">
            <a:spLocks noChangeArrowheads="1"/>
          </p:cNvSpPr>
          <p:nvPr/>
        </p:nvSpPr>
        <p:spPr bwMode="auto">
          <a:xfrm>
            <a:off x="5344567" y="5326020"/>
            <a:ext cx="2968228"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flop:DRAM byte ratio</a:t>
            </a:r>
          </a:p>
        </p:txBody>
      </p:sp>
      <p:sp>
        <p:nvSpPr>
          <p:cNvPr id="808981" name="Text Box 21"/>
          <p:cNvSpPr txBox="1">
            <a:spLocks noChangeArrowheads="1"/>
          </p:cNvSpPr>
          <p:nvPr/>
        </p:nvSpPr>
        <p:spPr bwMode="auto">
          <a:xfrm rot="16200000">
            <a:off x="2948432" y="2922744"/>
            <a:ext cx="3423047"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2400"/>
              <a:t>attainable Gflop/s</a:t>
            </a:r>
          </a:p>
        </p:txBody>
      </p:sp>
      <p:sp>
        <p:nvSpPr>
          <p:cNvPr id="808982" name="Text Box 22"/>
          <p:cNvSpPr txBox="1">
            <a:spLocks noChangeArrowheads="1"/>
          </p:cNvSpPr>
          <p:nvPr/>
        </p:nvSpPr>
        <p:spPr bwMode="auto">
          <a:xfrm>
            <a:off x="4450407" y="372582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4</a:t>
            </a:r>
          </a:p>
        </p:txBody>
      </p:sp>
      <p:sp>
        <p:nvSpPr>
          <p:cNvPr id="808983" name="Text Box 23"/>
          <p:cNvSpPr txBox="1">
            <a:spLocks noChangeArrowheads="1"/>
          </p:cNvSpPr>
          <p:nvPr/>
        </p:nvSpPr>
        <p:spPr bwMode="auto">
          <a:xfrm>
            <a:off x="4450407" y="3269811"/>
            <a:ext cx="684610" cy="456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8</a:t>
            </a:r>
          </a:p>
        </p:txBody>
      </p:sp>
      <p:sp>
        <p:nvSpPr>
          <p:cNvPr id="808984" name="Text Box 24"/>
          <p:cNvSpPr txBox="1">
            <a:spLocks noChangeArrowheads="1"/>
          </p:cNvSpPr>
          <p:nvPr/>
        </p:nvSpPr>
        <p:spPr bwMode="auto">
          <a:xfrm>
            <a:off x="4450407" y="281261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16</a:t>
            </a:r>
          </a:p>
        </p:txBody>
      </p:sp>
      <p:sp>
        <p:nvSpPr>
          <p:cNvPr id="808985" name="Text Box 25"/>
          <p:cNvSpPr txBox="1">
            <a:spLocks noChangeArrowheads="1"/>
          </p:cNvSpPr>
          <p:nvPr/>
        </p:nvSpPr>
        <p:spPr bwMode="auto">
          <a:xfrm>
            <a:off x="4450407" y="235541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32</a:t>
            </a:r>
          </a:p>
        </p:txBody>
      </p:sp>
      <p:sp>
        <p:nvSpPr>
          <p:cNvPr id="808986" name="Text Box 26"/>
          <p:cNvSpPr txBox="1">
            <a:spLocks noChangeArrowheads="1"/>
          </p:cNvSpPr>
          <p:nvPr/>
        </p:nvSpPr>
        <p:spPr bwMode="auto">
          <a:xfrm>
            <a:off x="4450407" y="189821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64</a:t>
            </a:r>
          </a:p>
        </p:txBody>
      </p:sp>
      <p:sp>
        <p:nvSpPr>
          <p:cNvPr id="808987" name="Text Box 27"/>
          <p:cNvSpPr txBox="1">
            <a:spLocks noChangeArrowheads="1"/>
          </p:cNvSpPr>
          <p:nvPr/>
        </p:nvSpPr>
        <p:spPr bwMode="auto">
          <a:xfrm>
            <a:off x="4450407" y="144101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128</a:t>
            </a:r>
          </a:p>
        </p:txBody>
      </p:sp>
      <p:sp>
        <p:nvSpPr>
          <p:cNvPr id="808988" name="Text Box 28"/>
          <p:cNvSpPr txBox="1">
            <a:spLocks noChangeArrowheads="1"/>
          </p:cNvSpPr>
          <p:nvPr/>
        </p:nvSpPr>
        <p:spPr bwMode="auto">
          <a:xfrm>
            <a:off x="5563641" y="486882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baseline="30000"/>
              <a:t>1</a:t>
            </a:r>
            <a:r>
              <a:rPr lang="en-US" altLang="en-US" sz="1200"/>
              <a:t>/</a:t>
            </a:r>
            <a:r>
              <a:rPr lang="en-US" altLang="en-US" sz="1200" baseline="-25000"/>
              <a:t>4</a:t>
            </a:r>
            <a:endParaRPr lang="en-US" altLang="en-US" sz="1200"/>
          </a:p>
        </p:txBody>
      </p:sp>
      <p:sp>
        <p:nvSpPr>
          <p:cNvPr id="808989" name="Text Box 29"/>
          <p:cNvSpPr txBox="1">
            <a:spLocks noChangeArrowheads="1"/>
          </p:cNvSpPr>
          <p:nvPr/>
        </p:nvSpPr>
        <p:spPr bwMode="auto">
          <a:xfrm>
            <a:off x="6010125" y="4868820"/>
            <a:ext cx="466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baseline="30000"/>
              <a:t>1</a:t>
            </a:r>
            <a:r>
              <a:rPr lang="en-US" altLang="en-US" sz="1200"/>
              <a:t>/</a:t>
            </a:r>
            <a:r>
              <a:rPr lang="en-US" altLang="en-US" sz="1200" baseline="-25000"/>
              <a:t>2</a:t>
            </a:r>
            <a:endParaRPr lang="en-US" altLang="en-US" sz="1200"/>
          </a:p>
        </p:txBody>
      </p:sp>
      <p:sp>
        <p:nvSpPr>
          <p:cNvPr id="808990" name="Text Box 30"/>
          <p:cNvSpPr txBox="1">
            <a:spLocks noChangeArrowheads="1"/>
          </p:cNvSpPr>
          <p:nvPr/>
        </p:nvSpPr>
        <p:spPr bwMode="auto">
          <a:xfrm>
            <a:off x="6494710" y="4868820"/>
            <a:ext cx="466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1</a:t>
            </a:r>
          </a:p>
        </p:txBody>
      </p:sp>
      <p:sp>
        <p:nvSpPr>
          <p:cNvPr id="808991" name="Text Box 31"/>
          <p:cNvSpPr txBox="1">
            <a:spLocks noChangeArrowheads="1"/>
          </p:cNvSpPr>
          <p:nvPr/>
        </p:nvSpPr>
        <p:spPr bwMode="auto">
          <a:xfrm>
            <a:off x="6942385" y="486882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2</a:t>
            </a:r>
          </a:p>
        </p:txBody>
      </p:sp>
      <p:sp>
        <p:nvSpPr>
          <p:cNvPr id="808992" name="Text Box 32"/>
          <p:cNvSpPr txBox="1">
            <a:spLocks noChangeArrowheads="1"/>
          </p:cNvSpPr>
          <p:nvPr/>
        </p:nvSpPr>
        <p:spPr bwMode="auto">
          <a:xfrm>
            <a:off x="7390060" y="486882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4</a:t>
            </a:r>
          </a:p>
        </p:txBody>
      </p:sp>
      <p:sp>
        <p:nvSpPr>
          <p:cNvPr id="808993" name="Text Box 33"/>
          <p:cNvSpPr txBox="1">
            <a:spLocks noChangeArrowheads="1"/>
          </p:cNvSpPr>
          <p:nvPr/>
        </p:nvSpPr>
        <p:spPr bwMode="auto">
          <a:xfrm>
            <a:off x="7846069" y="4868820"/>
            <a:ext cx="466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8</a:t>
            </a:r>
          </a:p>
        </p:txBody>
      </p:sp>
      <p:sp>
        <p:nvSpPr>
          <p:cNvPr id="808994" name="Text Box 34"/>
          <p:cNvSpPr txBox="1">
            <a:spLocks noChangeArrowheads="1"/>
          </p:cNvSpPr>
          <p:nvPr/>
        </p:nvSpPr>
        <p:spPr bwMode="auto">
          <a:xfrm>
            <a:off x="8303270" y="4868820"/>
            <a:ext cx="46553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16</a:t>
            </a:r>
          </a:p>
        </p:txBody>
      </p:sp>
      <p:sp>
        <p:nvSpPr>
          <p:cNvPr id="808995" name="Line 35"/>
          <p:cNvSpPr>
            <a:spLocks noChangeShapeType="1"/>
          </p:cNvSpPr>
          <p:nvPr/>
        </p:nvSpPr>
        <p:spPr bwMode="auto">
          <a:xfrm flipV="1">
            <a:off x="5344566" y="1445774"/>
            <a:ext cx="0" cy="3427809"/>
          </a:xfrm>
          <a:prstGeom prst="line">
            <a:avLst/>
          </a:prstGeom>
          <a:noFill/>
          <a:ln w="38100">
            <a:solidFill>
              <a:schemeClr val="tx1"/>
            </a:solidFill>
            <a:round/>
            <a:headEnd/>
            <a:tailEnd type="stealth"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08996" name="Text Box 36"/>
          <p:cNvSpPr txBox="1">
            <a:spLocks noChangeArrowheads="1"/>
          </p:cNvSpPr>
          <p:nvPr/>
        </p:nvSpPr>
        <p:spPr bwMode="auto">
          <a:xfrm>
            <a:off x="4431357" y="464022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a:t>
            </a:r>
          </a:p>
        </p:txBody>
      </p:sp>
      <p:grpSp>
        <p:nvGrpSpPr>
          <p:cNvPr id="808997" name="Group 37"/>
          <p:cNvGrpSpPr>
            <a:grpSpLocks/>
          </p:cNvGrpSpPr>
          <p:nvPr/>
        </p:nvGrpSpPr>
        <p:grpSpPr bwMode="auto">
          <a:xfrm>
            <a:off x="7613898" y="1902975"/>
            <a:ext cx="926306" cy="396478"/>
            <a:chOff x="2673" y="1253"/>
            <a:chExt cx="778" cy="333"/>
          </a:xfrm>
        </p:grpSpPr>
        <p:sp>
          <p:nvSpPr>
            <p:cNvPr id="808998" name="Rectangle 38"/>
            <p:cNvSpPr>
              <a:spLocks noChangeArrowheads="1"/>
            </p:cNvSpPr>
            <p:nvPr/>
          </p:nvSpPr>
          <p:spPr bwMode="auto">
            <a:xfrm>
              <a:off x="2688" y="1487"/>
              <a:ext cx="763" cy="99"/>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8999" name="Line 39"/>
            <p:cNvSpPr>
              <a:spLocks noChangeShapeType="1"/>
            </p:cNvSpPr>
            <p:nvPr/>
          </p:nvSpPr>
          <p:spPr bwMode="auto">
            <a:xfrm flipH="1" flipV="1">
              <a:off x="2685" y="1487"/>
              <a:ext cx="766" cy="1"/>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9000" name="Text Box 40"/>
            <p:cNvSpPr txBox="1">
              <a:spLocks noChangeArrowheads="1"/>
            </p:cNvSpPr>
            <p:nvPr/>
          </p:nvSpPr>
          <p:spPr bwMode="auto">
            <a:xfrm>
              <a:off x="2673" y="1253"/>
              <a:ext cx="763"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ltLang="en-US" dirty="0">
                  <a:solidFill>
                    <a:srgbClr val="0000FF"/>
                  </a:solidFill>
                </a:rPr>
                <a:t>Peak flops</a:t>
              </a:r>
            </a:p>
          </p:txBody>
        </p:sp>
      </p:grpSp>
      <p:grpSp>
        <p:nvGrpSpPr>
          <p:cNvPr id="809001" name="Group 41"/>
          <p:cNvGrpSpPr>
            <a:grpSpLocks/>
          </p:cNvGrpSpPr>
          <p:nvPr/>
        </p:nvGrpSpPr>
        <p:grpSpPr bwMode="auto">
          <a:xfrm>
            <a:off x="5004048" y="2182770"/>
            <a:ext cx="3018235" cy="2400300"/>
            <a:chOff x="481" y="1488"/>
            <a:chExt cx="2535" cy="2016"/>
          </a:xfrm>
        </p:grpSpPr>
        <p:sp>
          <p:nvSpPr>
            <p:cNvPr id="809002" name="Freeform 42"/>
            <p:cNvSpPr>
              <a:spLocks/>
            </p:cNvSpPr>
            <p:nvPr/>
          </p:nvSpPr>
          <p:spPr bwMode="auto">
            <a:xfrm>
              <a:off x="783" y="1488"/>
              <a:ext cx="1920" cy="2016"/>
            </a:xfrm>
            <a:custGeom>
              <a:avLst/>
              <a:gdLst>
                <a:gd name="T0" fmla="*/ 0 w 1920"/>
                <a:gd name="T1" fmla="*/ 1920 h 2016"/>
                <a:gd name="T2" fmla="*/ 0 w 1920"/>
                <a:gd name="T3" fmla="*/ 2016 h 2016"/>
                <a:gd name="T4" fmla="*/ 1920 w 1920"/>
                <a:gd name="T5" fmla="*/ 96 h 2016"/>
                <a:gd name="T6" fmla="*/ 1920 w 1920"/>
                <a:gd name="T7" fmla="*/ 0 h 2016"/>
                <a:gd name="T8" fmla="*/ 0 w 1920"/>
                <a:gd name="T9" fmla="*/ 1920 h 2016"/>
              </a:gdLst>
              <a:ahLst/>
              <a:cxnLst>
                <a:cxn ang="0">
                  <a:pos x="T0" y="T1"/>
                </a:cxn>
                <a:cxn ang="0">
                  <a:pos x="T2" y="T3"/>
                </a:cxn>
                <a:cxn ang="0">
                  <a:pos x="T4" y="T5"/>
                </a:cxn>
                <a:cxn ang="0">
                  <a:pos x="T6" y="T7"/>
                </a:cxn>
                <a:cxn ang="0">
                  <a:pos x="T8" y="T9"/>
                </a:cxn>
              </a:cxnLst>
              <a:rect l="0" t="0" r="r" b="b"/>
              <a:pathLst>
                <a:path w="1920" h="2016">
                  <a:moveTo>
                    <a:pt x="0" y="1920"/>
                  </a:moveTo>
                  <a:lnTo>
                    <a:pt x="0" y="2016"/>
                  </a:lnTo>
                  <a:lnTo>
                    <a:pt x="1920" y="96"/>
                  </a:lnTo>
                  <a:lnTo>
                    <a:pt x="1920" y="0"/>
                  </a:lnTo>
                  <a:lnTo>
                    <a:pt x="0" y="1920"/>
                  </a:lnTo>
                  <a:close/>
                </a:path>
              </a:pathLst>
            </a:custGeom>
            <a:solidFill>
              <a:srgbClr val="E6E6E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9003" name="Line 43"/>
            <p:cNvSpPr>
              <a:spLocks noChangeShapeType="1"/>
            </p:cNvSpPr>
            <p:nvPr/>
          </p:nvSpPr>
          <p:spPr bwMode="auto">
            <a:xfrm flipV="1">
              <a:off x="767" y="1489"/>
              <a:ext cx="1917" cy="1919"/>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9004" name="Text Box 44"/>
            <p:cNvSpPr txBox="1">
              <a:spLocks noChangeArrowheads="1"/>
            </p:cNvSpPr>
            <p:nvPr/>
          </p:nvSpPr>
          <p:spPr bwMode="auto">
            <a:xfrm rot="18900000">
              <a:off x="481" y="2113"/>
              <a:ext cx="2535"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ltLang="en-US" dirty="0">
                  <a:solidFill>
                    <a:srgbClr val="0000FF"/>
                  </a:solidFill>
                </a:rPr>
                <a:t>Stream Bandwidth</a:t>
              </a:r>
            </a:p>
          </p:txBody>
        </p:sp>
      </p:grpSp>
      <p:grpSp>
        <p:nvGrpSpPr>
          <p:cNvPr id="809005" name="Group 45"/>
          <p:cNvGrpSpPr>
            <a:grpSpLocks/>
          </p:cNvGrpSpPr>
          <p:nvPr/>
        </p:nvGrpSpPr>
        <p:grpSpPr bwMode="auto">
          <a:xfrm>
            <a:off x="6948343" y="2710216"/>
            <a:ext cx="222647" cy="2157413"/>
            <a:chOff x="2114" y="1931"/>
            <a:chExt cx="187" cy="1812"/>
          </a:xfrm>
        </p:grpSpPr>
        <p:sp>
          <p:nvSpPr>
            <p:cNvPr id="809006" name="Line 46"/>
            <p:cNvSpPr>
              <a:spLocks noChangeShapeType="1"/>
            </p:cNvSpPr>
            <p:nvPr/>
          </p:nvSpPr>
          <p:spPr bwMode="auto">
            <a:xfrm flipV="1">
              <a:off x="2301" y="1931"/>
              <a:ext cx="0" cy="1776"/>
            </a:xfrm>
            <a:prstGeom prst="line">
              <a:avLst/>
            </a:prstGeom>
            <a:noFill/>
            <a:ln w="38100">
              <a:solidFill>
                <a:srgbClr val="FF008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9007" name="Text Box 47"/>
            <p:cNvSpPr txBox="1">
              <a:spLocks noChangeArrowheads="1"/>
            </p:cNvSpPr>
            <p:nvPr/>
          </p:nvSpPr>
          <p:spPr bwMode="auto">
            <a:xfrm rot="16200000">
              <a:off x="1296" y="2781"/>
              <a:ext cx="1780"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ltLang="en-US" sz="1200" dirty="0">
                  <a:solidFill>
                    <a:srgbClr val="FF0080"/>
                  </a:solidFill>
                </a:rPr>
                <a:t>Kernel’s Arithmetic Intensity</a:t>
              </a:r>
            </a:p>
          </p:txBody>
        </p:sp>
      </p:grpSp>
      <p:sp>
        <p:nvSpPr>
          <p:cNvPr id="809008" name="Rectangle 48"/>
          <p:cNvSpPr>
            <a:spLocks noChangeArrowheads="1"/>
          </p:cNvSpPr>
          <p:nvPr/>
        </p:nvSpPr>
        <p:spPr bwMode="auto">
          <a:xfrm>
            <a:off x="5600701" y="1141810"/>
            <a:ext cx="193476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lstStyle>
            <a:lvl1pPr marL="342900" indent="-342900">
              <a:spcBef>
                <a:spcPct val="20000"/>
              </a:spcBef>
              <a:buClr>
                <a:srgbClr val="000080"/>
              </a:buClr>
              <a:buSzPct val="85000"/>
              <a:buFont typeface="Wingdings" panose="05000000000000000000" pitchFamily="2" charset="2"/>
              <a:buChar char="v"/>
              <a:defRPr sz="2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200" dirty="0"/>
          </a:p>
        </p:txBody>
      </p:sp>
      <p:sp>
        <p:nvSpPr>
          <p:cNvPr id="3" name="内容占位符 2">
            <a:extLst>
              <a:ext uri="{FF2B5EF4-FFF2-40B4-BE49-F238E27FC236}">
                <a16:creationId xmlns:a16="http://schemas.microsoft.com/office/drawing/2014/main" id="{4C45E692-F210-7B2B-9F7A-8B512BA47D33}"/>
              </a:ext>
            </a:extLst>
          </p:cNvPr>
          <p:cNvSpPr>
            <a:spLocks noGrp="1"/>
          </p:cNvSpPr>
          <p:nvPr>
            <p:ph idx="1"/>
          </p:nvPr>
        </p:nvSpPr>
        <p:spPr>
          <a:xfrm>
            <a:off x="302840" y="1129308"/>
            <a:ext cx="3764033" cy="4032448"/>
          </a:xfrm>
        </p:spPr>
        <p:txBody>
          <a:bodyPr/>
          <a:lstStyle/>
          <a:p>
            <a:r>
              <a:rPr kumimoji="1" lang="en-US" altLang="zh-CN" dirty="0"/>
              <a:t>Given an application</a:t>
            </a:r>
          </a:p>
          <a:p>
            <a:pPr lvl="1"/>
            <a:r>
              <a:rPr kumimoji="1" lang="en-US" altLang="zh-CN" dirty="0">
                <a:solidFill>
                  <a:schemeClr val="tx1"/>
                </a:solidFill>
              </a:rPr>
              <a:t>If we know how many FLOPs performed per-memory read, we can see whether it is computation bound or memory bound </a:t>
            </a:r>
          </a:p>
          <a:p>
            <a:r>
              <a:rPr kumimoji="1" lang="en-US" altLang="zh-CN" dirty="0">
                <a:solidFill>
                  <a:schemeClr val="tx1"/>
                </a:solidFill>
              </a:rPr>
              <a:t>Benefit</a:t>
            </a:r>
          </a:p>
          <a:p>
            <a:pPr lvl="1"/>
            <a:r>
              <a:rPr kumimoji="1" lang="en-US" altLang="zh-CN" dirty="0">
                <a:solidFill>
                  <a:schemeClr val="tx1"/>
                </a:solidFill>
              </a:rPr>
              <a:t>Give hints on the optimization directions </a:t>
            </a:r>
          </a:p>
          <a:p>
            <a:pPr lvl="1"/>
            <a:endParaRPr kumimoji="1" lang="en-US" altLang="zh-CN" dirty="0">
              <a:solidFill>
                <a:srgbClr val="C00000"/>
              </a:solidFill>
            </a:endParaRPr>
          </a:p>
        </p:txBody>
      </p:sp>
    </p:spTree>
    <p:extLst>
      <p:ext uri="{BB962C8B-B14F-4D97-AF65-F5344CB8AC3E}">
        <p14:creationId xmlns:p14="http://schemas.microsoft.com/office/powerpoint/2010/main" val="2575684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021881-F8EB-6AD1-2B55-9E244AF5EA98}"/>
              </a:ext>
            </a:extLst>
          </p:cNvPr>
          <p:cNvSpPr>
            <a:spLocks noGrp="1"/>
          </p:cNvSpPr>
          <p:nvPr>
            <p:ph type="title"/>
          </p:nvPr>
        </p:nvSpPr>
        <p:spPr/>
        <p:txBody>
          <a:bodyPr/>
          <a:lstStyle/>
          <a:p>
            <a:r>
              <a:rPr kumimoji="1" lang="en-US" altLang="zh-CN" dirty="0"/>
              <a:t>The scale of computation </a:t>
            </a:r>
            <a:endParaRPr kumimoji="1" lang="zh-CN" altLang="en-US" dirty="0"/>
          </a:p>
        </p:txBody>
      </p:sp>
      <p:sp>
        <p:nvSpPr>
          <p:cNvPr id="3" name="内容占位符 2">
            <a:extLst>
              <a:ext uri="{FF2B5EF4-FFF2-40B4-BE49-F238E27FC236}">
                <a16:creationId xmlns:a16="http://schemas.microsoft.com/office/drawing/2014/main" id="{8FDED5A8-CABF-477A-9B78-A2D450BB9496}"/>
              </a:ext>
            </a:extLst>
          </p:cNvPr>
          <p:cNvSpPr>
            <a:spLocks noGrp="1"/>
          </p:cNvSpPr>
          <p:nvPr>
            <p:ph idx="1"/>
          </p:nvPr>
        </p:nvSpPr>
        <p:spPr/>
        <p:txBody>
          <a:bodyPr/>
          <a:lstStyle/>
          <a:p>
            <a:r>
              <a:rPr kumimoji="1" lang="en-US" altLang="zh-CN" dirty="0"/>
              <a:t>Motivating example: the process of  large AI models </a:t>
            </a:r>
          </a:p>
          <a:p>
            <a:pPr lvl="1"/>
            <a:r>
              <a:rPr kumimoji="1" lang="en-US" altLang="zh-CN" dirty="0"/>
              <a:t>E.g., Current AI models are constructed via neural network (NN)</a:t>
            </a:r>
          </a:p>
          <a:p>
            <a:r>
              <a:rPr kumimoji="1" lang="en-US" altLang="zh-CN" dirty="0"/>
              <a:t>Question: given a simple NN network, how many computations are required to trained it? </a:t>
            </a:r>
          </a:p>
          <a:p>
            <a:pPr lvl="1"/>
            <a:r>
              <a:rPr kumimoji="1" lang="en-US" altLang="zh-CN" dirty="0"/>
              <a:t>Suppose the NN has </a:t>
            </a:r>
            <a:r>
              <a:rPr kumimoji="1" lang="en-US" altLang="zh-CN" b="1" u="sng" dirty="0">
                <a:solidFill>
                  <a:srgbClr val="FF0000"/>
                </a:solidFill>
              </a:rPr>
              <a:t>W (W1 + W2)</a:t>
            </a:r>
            <a:r>
              <a:rPr kumimoji="1" lang="en-US" altLang="zh-CN" dirty="0"/>
              <a:t> parameters </a:t>
            </a:r>
            <a:endParaRPr kumimoji="1" lang="zh-CN" altLang="en-US" dirty="0"/>
          </a:p>
        </p:txBody>
      </p:sp>
      <p:sp>
        <p:nvSpPr>
          <p:cNvPr id="4" name="灯片编号占位符 3">
            <a:extLst>
              <a:ext uri="{FF2B5EF4-FFF2-40B4-BE49-F238E27FC236}">
                <a16:creationId xmlns:a16="http://schemas.microsoft.com/office/drawing/2014/main" id="{C89C564B-091F-909C-0E10-CBE926D1CEF3}"/>
              </a:ext>
            </a:extLst>
          </p:cNvPr>
          <p:cNvSpPr>
            <a:spLocks noGrp="1"/>
          </p:cNvSpPr>
          <p:nvPr>
            <p:ph type="sldNum" sz="quarter" idx="12"/>
          </p:nvPr>
        </p:nvSpPr>
        <p:spPr/>
        <p:txBody>
          <a:bodyPr/>
          <a:lstStyle/>
          <a:p>
            <a:fld id="{ADE361C3-C043-4A6E-BDCE-8DA1E7D90A3B}" type="slidenum">
              <a:rPr lang="zh-CN" altLang="en-US" smtClean="0"/>
              <a:pPr/>
              <a:t>5</a:t>
            </a:fld>
            <a:endParaRPr lang="zh-CN" altLang="en-US" dirty="0"/>
          </a:p>
        </p:txBody>
      </p:sp>
      <p:pic>
        <p:nvPicPr>
          <p:cNvPr id="6" name="图片 5" descr="图示&#10;&#10;描述已自动生成">
            <a:extLst>
              <a:ext uri="{FF2B5EF4-FFF2-40B4-BE49-F238E27FC236}">
                <a16:creationId xmlns:a16="http://schemas.microsoft.com/office/drawing/2014/main" id="{5DCB08B1-8ECE-7D47-6C09-97BEB57E8D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4129" y="3174395"/>
            <a:ext cx="3515742" cy="2520134"/>
          </a:xfrm>
          <a:prstGeom prst="rect">
            <a:avLst/>
          </a:prstGeom>
        </p:spPr>
      </p:pic>
      <p:sp>
        <p:nvSpPr>
          <p:cNvPr id="8" name="文本框 7">
            <a:extLst>
              <a:ext uri="{FF2B5EF4-FFF2-40B4-BE49-F238E27FC236}">
                <a16:creationId xmlns:a16="http://schemas.microsoft.com/office/drawing/2014/main" id="{27C8B036-C19B-5BFD-1746-8336DA0B03AD}"/>
              </a:ext>
            </a:extLst>
          </p:cNvPr>
          <p:cNvSpPr txBox="1"/>
          <p:nvPr/>
        </p:nvSpPr>
        <p:spPr>
          <a:xfrm>
            <a:off x="3635896" y="4085118"/>
            <a:ext cx="576064" cy="369332"/>
          </a:xfrm>
          <a:prstGeom prst="rect">
            <a:avLst/>
          </a:prstGeom>
          <a:solidFill>
            <a:schemeClr val="bg1"/>
          </a:solidFill>
        </p:spPr>
        <p:txBody>
          <a:bodyPr wrap="square">
            <a:spAutoFit/>
          </a:bodyPr>
          <a:lstStyle/>
          <a:p>
            <a:pPr algn="ctr"/>
            <a:r>
              <a:rPr kumimoji="1" lang="en-US" altLang="zh-CN" b="1" u="sng" dirty="0">
                <a:solidFill>
                  <a:srgbClr val="FF0000"/>
                </a:solidFill>
              </a:rPr>
              <a:t>W1</a:t>
            </a:r>
            <a:endParaRPr lang="zh-CN" altLang="en-US" dirty="0"/>
          </a:p>
        </p:txBody>
      </p:sp>
      <p:sp>
        <p:nvSpPr>
          <p:cNvPr id="9" name="文本框 8">
            <a:extLst>
              <a:ext uri="{FF2B5EF4-FFF2-40B4-BE49-F238E27FC236}">
                <a16:creationId xmlns:a16="http://schemas.microsoft.com/office/drawing/2014/main" id="{421CDE1B-9231-C621-6EF6-5BD8B272C140}"/>
              </a:ext>
            </a:extLst>
          </p:cNvPr>
          <p:cNvSpPr txBox="1"/>
          <p:nvPr/>
        </p:nvSpPr>
        <p:spPr>
          <a:xfrm>
            <a:off x="4745695" y="4085118"/>
            <a:ext cx="576064" cy="369332"/>
          </a:xfrm>
          <a:prstGeom prst="rect">
            <a:avLst/>
          </a:prstGeom>
          <a:solidFill>
            <a:schemeClr val="bg1"/>
          </a:solidFill>
        </p:spPr>
        <p:txBody>
          <a:bodyPr wrap="square">
            <a:spAutoFit/>
          </a:bodyPr>
          <a:lstStyle/>
          <a:p>
            <a:pPr algn="ctr"/>
            <a:r>
              <a:rPr kumimoji="1" lang="en-US" altLang="zh-CN" b="1" u="sng" dirty="0">
                <a:solidFill>
                  <a:srgbClr val="FF0000"/>
                </a:solidFill>
              </a:rPr>
              <a:t>W2</a:t>
            </a:r>
            <a:endParaRPr lang="zh-CN" altLang="en-US" dirty="0"/>
          </a:p>
        </p:txBody>
      </p:sp>
    </p:spTree>
    <p:extLst>
      <p:ext uri="{BB962C8B-B14F-4D97-AF65-F5344CB8AC3E}">
        <p14:creationId xmlns:p14="http://schemas.microsoft.com/office/powerpoint/2010/main" val="37979769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AA8CC-A66D-4837-8475-2655D756C628}"/>
              </a:ext>
            </a:extLst>
          </p:cNvPr>
          <p:cNvSpPr>
            <a:spLocks noGrp="1"/>
          </p:cNvSpPr>
          <p:nvPr>
            <p:ph type="title"/>
          </p:nvPr>
        </p:nvSpPr>
        <p:spPr/>
        <p:txBody>
          <a:bodyPr/>
          <a:lstStyle/>
          <a:p>
            <a:r>
              <a:rPr kumimoji="1" lang="en-US" altLang="zh-CN" dirty="0"/>
              <a:t>Back to SIMD: Modern GPU also builds around SIMD </a:t>
            </a:r>
            <a:endParaRPr kumimoji="1" lang="zh-CN" altLang="en-US" dirty="0"/>
          </a:p>
        </p:txBody>
      </p:sp>
      <p:sp>
        <p:nvSpPr>
          <p:cNvPr id="3" name="内容占位符 2">
            <a:extLst>
              <a:ext uri="{FF2B5EF4-FFF2-40B4-BE49-F238E27FC236}">
                <a16:creationId xmlns:a16="http://schemas.microsoft.com/office/drawing/2014/main" id="{BC52659D-2766-8E57-82BE-E11D0BF437D5}"/>
              </a:ext>
            </a:extLst>
          </p:cNvPr>
          <p:cNvSpPr>
            <a:spLocks noGrp="1"/>
          </p:cNvSpPr>
          <p:nvPr>
            <p:ph idx="1"/>
          </p:nvPr>
        </p:nvSpPr>
        <p:spPr>
          <a:xfrm>
            <a:off x="302840" y="1129307"/>
            <a:ext cx="8229600" cy="4471925"/>
          </a:xfrm>
        </p:spPr>
        <p:txBody>
          <a:bodyPr>
            <a:normAutofit/>
          </a:bodyPr>
          <a:lstStyle/>
          <a:p>
            <a:r>
              <a:rPr kumimoji="1" lang="en-US" altLang="zh-CN" dirty="0"/>
              <a:t>e.g., NVIDIA GPUs </a:t>
            </a:r>
          </a:p>
          <a:p>
            <a:pPr lvl="1"/>
            <a:r>
              <a:rPr kumimoji="1" lang="en-US" altLang="zh-CN" dirty="0"/>
              <a:t>CPU: 8 SIMD ALUs per core</a:t>
            </a:r>
          </a:p>
          <a:p>
            <a:pPr lvl="1"/>
            <a:r>
              <a:rPr kumimoji="1" lang="en-US" altLang="zh-CN" dirty="0"/>
              <a:t>GPU: 32 (and even more) SIMD ALUs per core </a:t>
            </a:r>
          </a:p>
          <a:p>
            <a:r>
              <a:rPr kumimoji="1" lang="en-US" altLang="zh-CN" dirty="0"/>
              <a:t>Question: why GPU can have such a large amount of ALUs? </a:t>
            </a:r>
          </a:p>
          <a:p>
            <a:pPr lvl="1"/>
            <a:r>
              <a:rPr kumimoji="1" lang="en-US" altLang="zh-CN" dirty="0"/>
              <a:t>Trade other functionalities for general-purpose computing </a:t>
            </a:r>
          </a:p>
          <a:p>
            <a:pPr lvl="1"/>
            <a:r>
              <a:rPr kumimoji="1" lang="en-US" altLang="zh-CN" dirty="0"/>
              <a:t>E.g., no branch predictor, no cache coherence </a:t>
            </a:r>
          </a:p>
        </p:txBody>
      </p:sp>
      <p:sp>
        <p:nvSpPr>
          <p:cNvPr id="4" name="灯片编号占位符 3">
            <a:extLst>
              <a:ext uri="{FF2B5EF4-FFF2-40B4-BE49-F238E27FC236}">
                <a16:creationId xmlns:a16="http://schemas.microsoft.com/office/drawing/2014/main" id="{9B56DC25-41CC-78A0-A962-87C9771011C4}"/>
              </a:ext>
            </a:extLst>
          </p:cNvPr>
          <p:cNvSpPr>
            <a:spLocks noGrp="1"/>
          </p:cNvSpPr>
          <p:nvPr>
            <p:ph type="sldNum" sz="quarter" idx="12"/>
          </p:nvPr>
        </p:nvSpPr>
        <p:spPr/>
        <p:txBody>
          <a:bodyPr/>
          <a:lstStyle/>
          <a:p>
            <a:fld id="{ADE361C3-C043-4A6E-BDCE-8DA1E7D90A3B}" type="slidenum">
              <a:rPr lang="zh-CN" altLang="en-US" smtClean="0"/>
              <a:pPr/>
              <a:t>50</a:t>
            </a:fld>
            <a:endParaRPr lang="zh-CN" altLang="en-US" dirty="0"/>
          </a:p>
        </p:txBody>
      </p:sp>
    </p:spTree>
    <p:extLst>
      <p:ext uri="{BB962C8B-B14F-4D97-AF65-F5344CB8AC3E}">
        <p14:creationId xmlns:p14="http://schemas.microsoft.com/office/powerpoint/2010/main" val="2276508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395536" y="1921396"/>
            <a:ext cx="8278688" cy="1600685"/>
          </a:xfrm>
        </p:spPr>
        <p:txBody>
          <a:bodyPr>
            <a:noAutofit/>
          </a:bodyPr>
          <a:lstStyle/>
          <a:p>
            <a:pPr>
              <a:lnSpc>
                <a:spcPct val="110000"/>
              </a:lnSpc>
            </a:pPr>
            <a:r>
              <a:rPr kumimoji="1" lang="en-US" altLang="zh-CN" sz="3600" b="0" dirty="0">
                <a:latin typeface="+mn-lt"/>
              </a:rPr>
              <a:t>Put it all together: </a:t>
            </a:r>
            <a:br>
              <a:rPr kumimoji="1" lang="en-US" altLang="zh-CN" sz="3600" b="0" dirty="0">
                <a:latin typeface="+mn-lt"/>
              </a:rPr>
            </a:br>
            <a:r>
              <a:rPr kumimoji="1" lang="en-US" altLang="zh-CN" sz="3600" b="0" dirty="0">
                <a:latin typeface="+mn-lt"/>
              </a:rPr>
              <a:t>Approach #1 + Approach #2 are typically used together </a:t>
            </a:r>
            <a:endParaRPr kumimoji="1" lang="zh-CN" altLang="en-US" sz="1800" b="0" dirty="0">
              <a:latin typeface="+mn-lt"/>
            </a:endParaRPr>
          </a:p>
        </p:txBody>
      </p:sp>
    </p:spTree>
    <p:extLst>
      <p:ext uri="{BB962C8B-B14F-4D97-AF65-F5344CB8AC3E}">
        <p14:creationId xmlns:p14="http://schemas.microsoft.com/office/powerpoint/2010/main" val="3468730884"/>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D5F326-1F0B-08F8-B4E9-6B9588B26137}"/>
              </a:ext>
            </a:extLst>
          </p:cNvPr>
          <p:cNvSpPr>
            <a:spLocks noGrp="1"/>
          </p:cNvSpPr>
          <p:nvPr>
            <p:ph type="title"/>
          </p:nvPr>
        </p:nvSpPr>
        <p:spPr/>
        <p:txBody>
          <a:bodyPr/>
          <a:lstStyle/>
          <a:p>
            <a:r>
              <a:rPr kumimoji="1" lang="en" altLang="zh-CN" dirty="0"/>
              <a:t>Example: Intel Core i9 (Coffee Lake)</a:t>
            </a:r>
            <a:endParaRPr kumimoji="1" lang="zh-CN" altLang="en-US" dirty="0"/>
          </a:p>
        </p:txBody>
      </p:sp>
      <p:pic>
        <p:nvPicPr>
          <p:cNvPr id="6" name="内容占位符 5">
            <a:extLst>
              <a:ext uri="{FF2B5EF4-FFF2-40B4-BE49-F238E27FC236}">
                <a16:creationId xmlns:a16="http://schemas.microsoft.com/office/drawing/2014/main" id="{16128EFE-B78C-46E1-A081-9A6CC7B7D0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9262" y="1721830"/>
            <a:ext cx="5116755" cy="3771900"/>
          </a:xfrm>
        </p:spPr>
      </p:pic>
      <p:sp>
        <p:nvSpPr>
          <p:cNvPr id="4" name="灯片编号占位符 3">
            <a:extLst>
              <a:ext uri="{FF2B5EF4-FFF2-40B4-BE49-F238E27FC236}">
                <a16:creationId xmlns:a16="http://schemas.microsoft.com/office/drawing/2014/main" id="{DE2509EE-CB89-E93C-A55A-8C2F4DA0458D}"/>
              </a:ext>
            </a:extLst>
          </p:cNvPr>
          <p:cNvSpPr>
            <a:spLocks noGrp="1"/>
          </p:cNvSpPr>
          <p:nvPr>
            <p:ph type="sldNum" sz="quarter" idx="12"/>
          </p:nvPr>
        </p:nvSpPr>
        <p:spPr/>
        <p:txBody>
          <a:bodyPr/>
          <a:lstStyle/>
          <a:p>
            <a:fld id="{ADE361C3-C043-4A6E-BDCE-8DA1E7D90A3B}" type="slidenum">
              <a:rPr lang="zh-CN" altLang="en-US" smtClean="0"/>
              <a:pPr/>
              <a:t>52</a:t>
            </a:fld>
            <a:endParaRPr lang="zh-CN" altLang="en-US" dirty="0"/>
          </a:p>
        </p:txBody>
      </p:sp>
      <p:sp>
        <p:nvSpPr>
          <p:cNvPr id="7" name="内容占位符 2">
            <a:extLst>
              <a:ext uri="{FF2B5EF4-FFF2-40B4-BE49-F238E27FC236}">
                <a16:creationId xmlns:a16="http://schemas.microsoft.com/office/drawing/2014/main" id="{2D56A0DC-13FC-3008-CCC4-67BA5200AFF8}"/>
              </a:ext>
            </a:extLst>
          </p:cNvPr>
          <p:cNvSpPr txBox="1">
            <a:spLocks/>
          </p:cNvSpPr>
          <p:nvPr/>
        </p:nvSpPr>
        <p:spPr>
          <a:xfrm>
            <a:off x="302840" y="1129307"/>
            <a:ext cx="8229600" cy="4471925"/>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dirty="0"/>
              <a:t>8 cores, 8 SIMD ALUs per core</a:t>
            </a:r>
          </a:p>
          <a:p>
            <a:endParaRPr kumimoji="1" lang="en-US" altLang="zh-CN" dirty="0"/>
          </a:p>
        </p:txBody>
      </p:sp>
    </p:spTree>
    <p:extLst>
      <p:ext uri="{BB962C8B-B14F-4D97-AF65-F5344CB8AC3E}">
        <p14:creationId xmlns:p14="http://schemas.microsoft.com/office/powerpoint/2010/main" val="5099460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53AB1B-FD8D-FE91-AB98-2F7804E7AB21}"/>
              </a:ext>
            </a:extLst>
          </p:cNvPr>
          <p:cNvSpPr>
            <a:spLocks noGrp="1"/>
          </p:cNvSpPr>
          <p:nvPr>
            <p:ph type="title"/>
          </p:nvPr>
        </p:nvSpPr>
        <p:spPr/>
        <p:txBody>
          <a:bodyPr/>
          <a:lstStyle/>
          <a:p>
            <a:r>
              <a:rPr kumimoji="1" lang="en" altLang="zh-CN" dirty="0"/>
              <a:t>Example: NVIDIA GTX 480</a:t>
            </a:r>
            <a:endParaRPr kumimoji="1" lang="zh-CN" altLang="en-US" dirty="0"/>
          </a:p>
        </p:txBody>
      </p:sp>
      <p:sp>
        <p:nvSpPr>
          <p:cNvPr id="3" name="内容占位符 2">
            <a:extLst>
              <a:ext uri="{FF2B5EF4-FFF2-40B4-BE49-F238E27FC236}">
                <a16:creationId xmlns:a16="http://schemas.microsoft.com/office/drawing/2014/main" id="{27230484-273C-DA50-AE65-52BEAF6A0A45}"/>
              </a:ext>
            </a:extLst>
          </p:cNvPr>
          <p:cNvSpPr>
            <a:spLocks noGrp="1"/>
          </p:cNvSpPr>
          <p:nvPr>
            <p:ph idx="1"/>
          </p:nvPr>
        </p:nvSpPr>
        <p:spPr/>
        <p:txBody>
          <a:bodyPr/>
          <a:lstStyle/>
          <a:p>
            <a:r>
              <a:rPr kumimoji="1" lang="en-US" altLang="zh-CN" dirty="0"/>
              <a:t>15 cores, 32 SIMD ALUs per core </a:t>
            </a:r>
            <a:endParaRPr kumimoji="1" lang="zh-CN" altLang="en-US" dirty="0"/>
          </a:p>
        </p:txBody>
      </p:sp>
      <p:sp>
        <p:nvSpPr>
          <p:cNvPr id="4" name="灯片编号占位符 3">
            <a:extLst>
              <a:ext uri="{FF2B5EF4-FFF2-40B4-BE49-F238E27FC236}">
                <a16:creationId xmlns:a16="http://schemas.microsoft.com/office/drawing/2014/main" id="{C5813A08-F06A-300C-48AB-8845A1ADE87D}"/>
              </a:ext>
            </a:extLst>
          </p:cNvPr>
          <p:cNvSpPr>
            <a:spLocks noGrp="1"/>
          </p:cNvSpPr>
          <p:nvPr>
            <p:ph type="sldNum" sz="quarter" idx="12"/>
          </p:nvPr>
        </p:nvSpPr>
        <p:spPr/>
        <p:txBody>
          <a:bodyPr/>
          <a:lstStyle/>
          <a:p>
            <a:fld id="{ADE361C3-C043-4A6E-BDCE-8DA1E7D90A3B}" type="slidenum">
              <a:rPr lang="zh-CN" altLang="en-US" smtClean="0"/>
              <a:pPr/>
              <a:t>53</a:t>
            </a:fld>
            <a:endParaRPr lang="zh-CN" altLang="en-US" dirty="0"/>
          </a:p>
        </p:txBody>
      </p:sp>
      <p:pic>
        <p:nvPicPr>
          <p:cNvPr id="5" name="图片 4">
            <a:extLst>
              <a:ext uri="{FF2B5EF4-FFF2-40B4-BE49-F238E27FC236}">
                <a16:creationId xmlns:a16="http://schemas.microsoft.com/office/drawing/2014/main" id="{BCFB2A57-A95C-4D54-11E6-1148DE2B00C0}"/>
              </a:ext>
            </a:extLst>
          </p:cNvPr>
          <p:cNvPicPr>
            <a:picLocks noChangeAspect="1"/>
          </p:cNvPicPr>
          <p:nvPr/>
        </p:nvPicPr>
        <p:blipFill rotWithShape="1">
          <a:blip r:embed="rId2"/>
          <a:srcRect t="1359"/>
          <a:stretch/>
        </p:blipFill>
        <p:spPr>
          <a:xfrm>
            <a:off x="1190115" y="1633363"/>
            <a:ext cx="6410796" cy="3687001"/>
          </a:xfrm>
          <a:prstGeom prst="rect">
            <a:avLst/>
          </a:prstGeom>
        </p:spPr>
      </p:pic>
    </p:spTree>
    <p:extLst>
      <p:ext uri="{BB962C8B-B14F-4D97-AF65-F5344CB8AC3E}">
        <p14:creationId xmlns:p14="http://schemas.microsoft.com/office/powerpoint/2010/main" val="33552591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5E21F5-2A2E-264E-85BC-6CD7CB12F10C}"/>
              </a:ext>
            </a:extLst>
          </p:cNvPr>
          <p:cNvSpPr>
            <a:spLocks noGrp="1"/>
          </p:cNvSpPr>
          <p:nvPr>
            <p:ph type="title"/>
          </p:nvPr>
        </p:nvSpPr>
        <p:spPr/>
        <p:txBody>
          <a:bodyPr/>
          <a:lstStyle/>
          <a:p>
            <a:r>
              <a:rPr kumimoji="1" lang="en-US" altLang="zh-CN" dirty="0"/>
              <a:t>A quick comparison of CPU &amp; GPU </a:t>
            </a:r>
            <a:endParaRPr kumimoji="1" lang="zh-CN" altLang="en-US" dirty="0"/>
          </a:p>
        </p:txBody>
      </p:sp>
      <p:pic>
        <p:nvPicPr>
          <p:cNvPr id="6" name="内容占位符 5" descr="图表&#10;&#10;描述已自动生成">
            <a:extLst>
              <a:ext uri="{FF2B5EF4-FFF2-40B4-BE49-F238E27FC236}">
                <a16:creationId xmlns:a16="http://schemas.microsoft.com/office/drawing/2014/main" id="{CA08155C-8CBB-7347-B038-7CD6DBE31BE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417340"/>
            <a:ext cx="3312368" cy="1801100"/>
          </a:xfrm>
        </p:spPr>
      </p:pic>
      <p:sp>
        <p:nvSpPr>
          <p:cNvPr id="4" name="灯片编号占位符 3">
            <a:extLst>
              <a:ext uri="{FF2B5EF4-FFF2-40B4-BE49-F238E27FC236}">
                <a16:creationId xmlns:a16="http://schemas.microsoft.com/office/drawing/2014/main" id="{87126DA6-B6CD-0D4C-9942-343E56BC11C8}"/>
              </a:ext>
            </a:extLst>
          </p:cNvPr>
          <p:cNvSpPr>
            <a:spLocks noGrp="1"/>
          </p:cNvSpPr>
          <p:nvPr>
            <p:ph type="sldNum" sz="quarter" idx="12"/>
          </p:nvPr>
        </p:nvSpPr>
        <p:spPr/>
        <p:txBody>
          <a:bodyPr/>
          <a:lstStyle/>
          <a:p>
            <a:fld id="{ADE361C3-C043-4A6E-BDCE-8DA1E7D90A3B}" type="slidenum">
              <a:rPr lang="zh-CN" altLang="en-US" smtClean="0"/>
              <a:t>54</a:t>
            </a:fld>
            <a:endParaRPr lang="zh-CN" altLang="en-US"/>
          </a:p>
        </p:txBody>
      </p:sp>
      <p:sp>
        <p:nvSpPr>
          <p:cNvPr id="7" name="内容占位符 2">
            <a:extLst>
              <a:ext uri="{FF2B5EF4-FFF2-40B4-BE49-F238E27FC236}">
                <a16:creationId xmlns:a16="http://schemas.microsoft.com/office/drawing/2014/main" id="{C0FF2DFE-AB4D-6C4D-998C-7AA628CA6656}"/>
              </a:ext>
            </a:extLst>
          </p:cNvPr>
          <p:cNvSpPr txBox="1">
            <a:spLocks/>
          </p:cNvSpPr>
          <p:nvPr/>
        </p:nvSpPr>
        <p:spPr>
          <a:xfrm>
            <a:off x="395536" y="3434400"/>
            <a:ext cx="4402800" cy="1979662"/>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mn-ea"/>
                <a:cs typeface="PingFang SC Bold" panose="020B0400000000000000"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2pPr>
            <a:lvl3pPr marL="11430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a:t>CPU</a:t>
            </a:r>
          </a:p>
          <a:p>
            <a:pPr lvl="1"/>
            <a:r>
              <a:rPr lang="en-US" altLang="zh-CN"/>
              <a:t>Optimized for low-latency access to cached data sets</a:t>
            </a:r>
          </a:p>
          <a:p>
            <a:pPr lvl="1"/>
            <a:r>
              <a:rPr lang="en-US" altLang="zh-CN"/>
              <a:t>Control logic for out-of-order and speculative execution</a:t>
            </a:r>
            <a:endParaRPr kumimoji="1" lang="en-US" altLang="zh-CN"/>
          </a:p>
        </p:txBody>
      </p:sp>
      <p:pic>
        <p:nvPicPr>
          <p:cNvPr id="11" name="图片 10" descr="图形用户界面&#10;&#10;描述已自动生成">
            <a:extLst>
              <a:ext uri="{FF2B5EF4-FFF2-40B4-BE49-F238E27FC236}">
                <a16:creationId xmlns:a16="http://schemas.microsoft.com/office/drawing/2014/main" id="{ACD5353F-988D-9F4A-9956-9116890A93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2040" y="1371893"/>
            <a:ext cx="3528392" cy="1883252"/>
          </a:xfrm>
          <a:prstGeom prst="rect">
            <a:avLst/>
          </a:prstGeom>
        </p:spPr>
      </p:pic>
      <p:sp>
        <p:nvSpPr>
          <p:cNvPr id="12" name="内容占位符 2">
            <a:extLst>
              <a:ext uri="{FF2B5EF4-FFF2-40B4-BE49-F238E27FC236}">
                <a16:creationId xmlns:a16="http://schemas.microsoft.com/office/drawing/2014/main" id="{B854BB5C-7607-6C4D-821B-EF954D69CA62}"/>
              </a:ext>
            </a:extLst>
          </p:cNvPr>
          <p:cNvSpPr txBox="1">
            <a:spLocks/>
          </p:cNvSpPr>
          <p:nvPr/>
        </p:nvSpPr>
        <p:spPr>
          <a:xfrm>
            <a:off x="4706243" y="3447174"/>
            <a:ext cx="4402832" cy="2280600"/>
          </a:xfrm>
          <a:prstGeom prst="rect">
            <a:avLst/>
          </a:prstGeom>
        </p:spPr>
        <p:txBody>
          <a:bodyPr vert="horz" lIns="91440" tIns="45720" rIns="91440" bIns="45720" rtlCol="0">
            <a:normAutofit fontScale="92500"/>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mn-ea"/>
                <a:cs typeface="PingFang SC Bold" panose="020B0400000000000000"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2pPr>
            <a:lvl3pPr marL="11430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GPU</a:t>
            </a:r>
          </a:p>
          <a:p>
            <a:pPr lvl="1"/>
            <a:r>
              <a:rPr lang="en-US" altLang="zh-CN" dirty="0"/>
              <a:t>Optimized for data-parallel, throughput computation</a:t>
            </a:r>
          </a:p>
          <a:p>
            <a:pPr lvl="1"/>
            <a:r>
              <a:rPr lang="en-US" altLang="zh-CN" dirty="0"/>
              <a:t>More transistors dedicated to computation</a:t>
            </a:r>
          </a:p>
          <a:p>
            <a:pPr lvl="1"/>
            <a:r>
              <a:rPr lang="en-US" altLang="zh-CN" dirty="0"/>
              <a:t>Architecture tolerant of memory latency</a:t>
            </a:r>
          </a:p>
          <a:p>
            <a:pPr lvl="1"/>
            <a:endParaRPr kumimoji="1" lang="en-US" altLang="zh-CN" dirty="0"/>
          </a:p>
        </p:txBody>
      </p:sp>
      <p:cxnSp>
        <p:nvCxnSpPr>
          <p:cNvPr id="14" name="直线连接符 13">
            <a:extLst>
              <a:ext uri="{FF2B5EF4-FFF2-40B4-BE49-F238E27FC236}">
                <a16:creationId xmlns:a16="http://schemas.microsoft.com/office/drawing/2014/main" id="{9B92F4FA-B760-7D40-933F-0EB881D164F9}"/>
              </a:ext>
            </a:extLst>
          </p:cNvPr>
          <p:cNvCxnSpPr/>
          <p:nvPr/>
        </p:nvCxnSpPr>
        <p:spPr>
          <a:xfrm>
            <a:off x="4604965" y="1258126"/>
            <a:ext cx="0" cy="43431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0927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1A803E-6D2E-F3FA-3862-FE27107FBF9D}"/>
              </a:ext>
            </a:extLst>
          </p:cNvPr>
          <p:cNvSpPr>
            <a:spLocks noGrp="1"/>
          </p:cNvSpPr>
          <p:nvPr>
            <p:ph type="title"/>
          </p:nvPr>
        </p:nvSpPr>
        <p:spPr/>
        <p:txBody>
          <a:bodyPr/>
          <a:lstStyle/>
          <a:p>
            <a:r>
              <a:rPr kumimoji="1" lang="en-US" altLang="zh-CN" dirty="0"/>
              <a:t>SIMD alone is insufficient </a:t>
            </a:r>
            <a:endParaRPr kumimoji="1" lang="zh-CN" altLang="en-US" dirty="0"/>
          </a:p>
        </p:txBody>
      </p:sp>
      <p:sp>
        <p:nvSpPr>
          <p:cNvPr id="3" name="内容占位符 2">
            <a:extLst>
              <a:ext uri="{FF2B5EF4-FFF2-40B4-BE49-F238E27FC236}">
                <a16:creationId xmlns:a16="http://schemas.microsoft.com/office/drawing/2014/main" id="{FBE848FE-CB22-8ED6-D227-6CBD97099DB0}"/>
              </a:ext>
            </a:extLst>
          </p:cNvPr>
          <p:cNvSpPr>
            <a:spLocks noGrp="1"/>
          </p:cNvSpPr>
          <p:nvPr>
            <p:ph idx="1"/>
          </p:nvPr>
        </p:nvSpPr>
        <p:spPr/>
        <p:txBody>
          <a:bodyPr/>
          <a:lstStyle/>
          <a:p>
            <a:r>
              <a:rPr kumimoji="1" lang="en-US" altLang="zh-CN" dirty="0"/>
              <a:t>SIMD instruction is low-level </a:t>
            </a:r>
          </a:p>
          <a:p>
            <a:pPr lvl="1"/>
            <a:r>
              <a:rPr kumimoji="1" lang="en-US" altLang="zh-CN" dirty="0"/>
              <a:t>Only simple vector add, multiple, read/write, etc. </a:t>
            </a:r>
          </a:p>
          <a:p>
            <a:r>
              <a:rPr kumimoji="1" lang="en-US" altLang="zh-CN" dirty="0"/>
              <a:t>Given the same hardware area, deploy more for computation, less for control flow</a:t>
            </a:r>
          </a:p>
          <a:p>
            <a:pPr lvl="1"/>
            <a:r>
              <a:rPr kumimoji="1" lang="en-US" altLang="zh-CN" dirty="0"/>
              <a:t>E.g., all ALUs doing a SIMD share </a:t>
            </a:r>
            <a:r>
              <a:rPr kumimoji="1" lang="en-US" altLang="zh-CN" b="1" dirty="0">
                <a:solidFill>
                  <a:srgbClr val="FF0000"/>
                </a:solidFill>
              </a:rPr>
              <a:t>the same program counter </a:t>
            </a:r>
          </a:p>
          <a:p>
            <a:r>
              <a:rPr kumimoji="1" lang="en-US" altLang="zh-CN" dirty="0"/>
              <a:t>However, programs are more high-level </a:t>
            </a:r>
          </a:p>
          <a:p>
            <a:pPr lvl="1"/>
            <a:r>
              <a:rPr kumimoji="1" lang="en-US" altLang="zh-CN" dirty="0"/>
              <a:t>E.g., how to express conditional branch using SIMD instruction?</a:t>
            </a:r>
          </a:p>
          <a:p>
            <a:pPr lvl="1"/>
            <a:r>
              <a:rPr kumimoji="1" lang="en-US" altLang="zh-CN" dirty="0"/>
              <a:t>Question: how can we execute conditional vector add on SIMDs? </a:t>
            </a:r>
          </a:p>
          <a:p>
            <a:pPr lvl="1"/>
            <a:endParaRPr kumimoji="1" lang="zh-CN" altLang="en-US" dirty="0"/>
          </a:p>
        </p:txBody>
      </p:sp>
      <p:sp>
        <p:nvSpPr>
          <p:cNvPr id="4" name="灯片编号占位符 3">
            <a:extLst>
              <a:ext uri="{FF2B5EF4-FFF2-40B4-BE49-F238E27FC236}">
                <a16:creationId xmlns:a16="http://schemas.microsoft.com/office/drawing/2014/main" id="{F768975B-ABEC-2AA2-2AF6-628BF3CF1BA1}"/>
              </a:ext>
            </a:extLst>
          </p:cNvPr>
          <p:cNvSpPr>
            <a:spLocks noGrp="1"/>
          </p:cNvSpPr>
          <p:nvPr>
            <p:ph type="sldNum" sz="quarter" idx="12"/>
          </p:nvPr>
        </p:nvSpPr>
        <p:spPr/>
        <p:txBody>
          <a:bodyPr/>
          <a:lstStyle/>
          <a:p>
            <a:fld id="{ADE361C3-C043-4A6E-BDCE-8DA1E7D90A3B}" type="slidenum">
              <a:rPr lang="zh-CN" altLang="en-US" smtClean="0"/>
              <a:pPr/>
              <a:t>55</a:t>
            </a:fld>
            <a:endParaRPr lang="zh-CN" altLang="en-US" dirty="0"/>
          </a:p>
        </p:txBody>
      </p:sp>
    </p:spTree>
    <p:extLst>
      <p:ext uri="{BB962C8B-B14F-4D97-AF65-F5344CB8AC3E}">
        <p14:creationId xmlns:p14="http://schemas.microsoft.com/office/powerpoint/2010/main" val="2670748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91A1A-AAD6-5299-3E31-6D8B84D6EE4D}"/>
              </a:ext>
            </a:extLst>
          </p:cNvPr>
          <p:cNvSpPr>
            <a:spLocks noGrp="1"/>
          </p:cNvSpPr>
          <p:nvPr>
            <p:ph type="title"/>
          </p:nvPr>
        </p:nvSpPr>
        <p:spPr/>
        <p:txBody>
          <a:bodyPr/>
          <a:lstStyle/>
          <a:p>
            <a:r>
              <a:rPr kumimoji="1" lang="en-US" altLang="zh-CN" dirty="0"/>
              <a:t>Conditional execution under SIMD </a:t>
            </a:r>
            <a:endParaRPr kumimoji="1" lang="zh-CN" altLang="en-US" dirty="0"/>
          </a:p>
        </p:txBody>
      </p:sp>
      <p:sp>
        <p:nvSpPr>
          <p:cNvPr id="3" name="内容占位符 2">
            <a:extLst>
              <a:ext uri="{FF2B5EF4-FFF2-40B4-BE49-F238E27FC236}">
                <a16:creationId xmlns:a16="http://schemas.microsoft.com/office/drawing/2014/main" id="{A2BEA59F-D5AF-B380-24E3-32F6A1DEFF2B}"/>
              </a:ext>
            </a:extLst>
          </p:cNvPr>
          <p:cNvSpPr>
            <a:spLocks noGrp="1"/>
          </p:cNvSpPr>
          <p:nvPr>
            <p:ph idx="1"/>
          </p:nvPr>
        </p:nvSpPr>
        <p:spPr>
          <a:xfrm>
            <a:off x="302840" y="1129308"/>
            <a:ext cx="8383960" cy="3771636"/>
          </a:xfrm>
        </p:spPr>
        <p:txBody>
          <a:bodyPr/>
          <a:lstStyle/>
          <a:p>
            <a:r>
              <a:rPr kumimoji="1" lang="en-US" altLang="zh-CN" dirty="0"/>
              <a:t>Constrain of SIMD: every SIMD ALUs share the same program counter (PC)</a:t>
            </a:r>
          </a:p>
          <a:p>
            <a:pPr lvl="1"/>
            <a:r>
              <a:rPr kumimoji="1" lang="en-US" altLang="zh-CN" dirty="0"/>
              <a:t>But conditional execution have 2 (or more) branches </a:t>
            </a:r>
          </a:p>
          <a:p>
            <a:pPr lvl="1"/>
            <a:endParaRPr kumimoji="1" lang="en-US" altLang="zh-CN" dirty="0"/>
          </a:p>
          <a:p>
            <a:r>
              <a:rPr kumimoji="1" lang="en-US" altLang="zh-CN" dirty="0"/>
              <a:t>Solution: masked instruction </a:t>
            </a:r>
          </a:p>
          <a:p>
            <a:pPr lvl="1"/>
            <a:r>
              <a:rPr kumimoji="1" lang="en-US" altLang="zh-CN" dirty="0"/>
              <a:t>Basic idea: execute all branches sequentially </a:t>
            </a:r>
          </a:p>
          <a:p>
            <a:pPr lvl="1"/>
            <a:r>
              <a:rPr kumimoji="1" lang="en-US" altLang="zh-CN" dirty="0"/>
              <a:t>Each ALU has a mask to indicate whether the instruction will be executed </a:t>
            </a:r>
          </a:p>
        </p:txBody>
      </p:sp>
      <p:sp>
        <p:nvSpPr>
          <p:cNvPr id="4" name="灯片编号占位符 3">
            <a:extLst>
              <a:ext uri="{FF2B5EF4-FFF2-40B4-BE49-F238E27FC236}">
                <a16:creationId xmlns:a16="http://schemas.microsoft.com/office/drawing/2014/main" id="{B003AD0A-DB35-CB0A-D93A-C5ABA8DE6E12}"/>
              </a:ext>
            </a:extLst>
          </p:cNvPr>
          <p:cNvSpPr>
            <a:spLocks noGrp="1"/>
          </p:cNvSpPr>
          <p:nvPr>
            <p:ph type="sldNum" sz="quarter" idx="12"/>
          </p:nvPr>
        </p:nvSpPr>
        <p:spPr/>
        <p:txBody>
          <a:bodyPr/>
          <a:lstStyle/>
          <a:p>
            <a:fld id="{ADE361C3-C043-4A6E-BDCE-8DA1E7D90A3B}" type="slidenum">
              <a:rPr lang="zh-CN" altLang="en-US" smtClean="0"/>
              <a:pPr/>
              <a:t>56</a:t>
            </a:fld>
            <a:endParaRPr lang="zh-CN" altLang="en-US" dirty="0"/>
          </a:p>
        </p:txBody>
      </p:sp>
    </p:spTree>
    <p:extLst>
      <p:ext uri="{BB962C8B-B14F-4D97-AF65-F5344CB8AC3E}">
        <p14:creationId xmlns:p14="http://schemas.microsoft.com/office/powerpoint/2010/main" val="1370157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EF044-954B-06A4-6F25-2854EB79B5B5}"/>
              </a:ext>
            </a:extLst>
          </p:cNvPr>
          <p:cNvSpPr>
            <a:spLocks noGrp="1"/>
          </p:cNvSpPr>
          <p:nvPr>
            <p:ph type="title"/>
          </p:nvPr>
        </p:nvSpPr>
        <p:spPr/>
        <p:txBody>
          <a:bodyPr/>
          <a:lstStyle/>
          <a:p>
            <a:r>
              <a:rPr kumimoji="1" lang="en-US" altLang="zh-CN" dirty="0"/>
              <a:t>Conditional execution under SIMD </a:t>
            </a:r>
            <a:endParaRPr kumimoji="1" lang="zh-CN" altLang="en-US" dirty="0"/>
          </a:p>
        </p:txBody>
      </p:sp>
      <p:pic>
        <p:nvPicPr>
          <p:cNvPr id="6" name="内容占位符 5">
            <a:extLst>
              <a:ext uri="{FF2B5EF4-FFF2-40B4-BE49-F238E27FC236}">
                <a16:creationId xmlns:a16="http://schemas.microsoft.com/office/drawing/2014/main" id="{7972A40C-31BE-8E7A-90A1-B295F3D44C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2716" y="1129308"/>
            <a:ext cx="6269847" cy="3771900"/>
          </a:xfrm>
        </p:spPr>
      </p:pic>
      <p:sp>
        <p:nvSpPr>
          <p:cNvPr id="4" name="灯片编号占位符 3">
            <a:extLst>
              <a:ext uri="{FF2B5EF4-FFF2-40B4-BE49-F238E27FC236}">
                <a16:creationId xmlns:a16="http://schemas.microsoft.com/office/drawing/2014/main" id="{8408E24D-13EC-B222-77A9-D9CFB3F81F2C}"/>
              </a:ext>
            </a:extLst>
          </p:cNvPr>
          <p:cNvSpPr>
            <a:spLocks noGrp="1"/>
          </p:cNvSpPr>
          <p:nvPr>
            <p:ph type="sldNum" sz="quarter" idx="12"/>
          </p:nvPr>
        </p:nvSpPr>
        <p:spPr/>
        <p:txBody>
          <a:bodyPr/>
          <a:lstStyle/>
          <a:p>
            <a:fld id="{ADE361C3-C043-4A6E-BDCE-8DA1E7D90A3B}" type="slidenum">
              <a:rPr lang="zh-CN" altLang="en-US" smtClean="0"/>
              <a:pPr/>
              <a:t>57</a:t>
            </a:fld>
            <a:endParaRPr lang="zh-CN" altLang="en-US" dirty="0"/>
          </a:p>
        </p:txBody>
      </p:sp>
    </p:spTree>
    <p:extLst>
      <p:ext uri="{BB962C8B-B14F-4D97-AF65-F5344CB8AC3E}">
        <p14:creationId xmlns:p14="http://schemas.microsoft.com/office/powerpoint/2010/main" val="3351528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EF044-954B-06A4-6F25-2854EB79B5B5}"/>
              </a:ext>
            </a:extLst>
          </p:cNvPr>
          <p:cNvSpPr>
            <a:spLocks noGrp="1"/>
          </p:cNvSpPr>
          <p:nvPr>
            <p:ph type="title"/>
          </p:nvPr>
        </p:nvSpPr>
        <p:spPr/>
        <p:txBody>
          <a:bodyPr/>
          <a:lstStyle/>
          <a:p>
            <a:r>
              <a:rPr kumimoji="1" lang="en-US" altLang="zh-CN" dirty="0"/>
              <a:t>Conditional execution under SIMD </a:t>
            </a:r>
            <a:endParaRPr kumimoji="1" lang="zh-CN" altLang="en-US" dirty="0"/>
          </a:p>
        </p:txBody>
      </p:sp>
      <p:pic>
        <p:nvPicPr>
          <p:cNvPr id="6" name="内容占位符 5">
            <a:extLst>
              <a:ext uri="{FF2B5EF4-FFF2-40B4-BE49-F238E27FC236}">
                <a16:creationId xmlns:a16="http://schemas.microsoft.com/office/drawing/2014/main" id="{7972A40C-31BE-8E7A-90A1-B295F3D44C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2716" y="1129308"/>
            <a:ext cx="6269847" cy="3771900"/>
          </a:xfrm>
        </p:spPr>
      </p:pic>
      <p:sp>
        <p:nvSpPr>
          <p:cNvPr id="4" name="灯片编号占位符 3">
            <a:extLst>
              <a:ext uri="{FF2B5EF4-FFF2-40B4-BE49-F238E27FC236}">
                <a16:creationId xmlns:a16="http://schemas.microsoft.com/office/drawing/2014/main" id="{8408E24D-13EC-B222-77A9-D9CFB3F81F2C}"/>
              </a:ext>
            </a:extLst>
          </p:cNvPr>
          <p:cNvSpPr>
            <a:spLocks noGrp="1"/>
          </p:cNvSpPr>
          <p:nvPr>
            <p:ph type="sldNum" sz="quarter" idx="12"/>
          </p:nvPr>
        </p:nvSpPr>
        <p:spPr/>
        <p:txBody>
          <a:bodyPr/>
          <a:lstStyle/>
          <a:p>
            <a:fld id="{ADE361C3-C043-4A6E-BDCE-8DA1E7D90A3B}" type="slidenum">
              <a:rPr lang="zh-CN" altLang="en-US" smtClean="0"/>
              <a:pPr/>
              <a:t>58</a:t>
            </a:fld>
            <a:endParaRPr lang="zh-CN" altLang="en-US" dirty="0"/>
          </a:p>
        </p:txBody>
      </p:sp>
      <p:pic>
        <p:nvPicPr>
          <p:cNvPr id="5" name="图片 4">
            <a:extLst>
              <a:ext uri="{FF2B5EF4-FFF2-40B4-BE49-F238E27FC236}">
                <a16:creationId xmlns:a16="http://schemas.microsoft.com/office/drawing/2014/main" id="{D10CC5D6-338E-871A-CB28-264912A0C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275" y="1129308"/>
            <a:ext cx="6552728" cy="4033120"/>
          </a:xfrm>
          <a:prstGeom prst="rect">
            <a:avLst/>
          </a:prstGeom>
        </p:spPr>
      </p:pic>
    </p:spTree>
    <p:extLst>
      <p:ext uri="{BB962C8B-B14F-4D97-AF65-F5344CB8AC3E}">
        <p14:creationId xmlns:p14="http://schemas.microsoft.com/office/powerpoint/2010/main" val="34786019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EF044-954B-06A4-6F25-2854EB79B5B5}"/>
              </a:ext>
            </a:extLst>
          </p:cNvPr>
          <p:cNvSpPr>
            <a:spLocks noGrp="1"/>
          </p:cNvSpPr>
          <p:nvPr>
            <p:ph type="title"/>
          </p:nvPr>
        </p:nvSpPr>
        <p:spPr/>
        <p:txBody>
          <a:bodyPr/>
          <a:lstStyle/>
          <a:p>
            <a:r>
              <a:rPr kumimoji="1" lang="en-US" altLang="zh-CN" dirty="0"/>
              <a:t>Conditional execution under SIMD </a:t>
            </a:r>
            <a:endParaRPr kumimoji="1" lang="zh-CN" altLang="en-US" dirty="0"/>
          </a:p>
        </p:txBody>
      </p:sp>
      <p:pic>
        <p:nvPicPr>
          <p:cNvPr id="6" name="内容占位符 5">
            <a:extLst>
              <a:ext uri="{FF2B5EF4-FFF2-40B4-BE49-F238E27FC236}">
                <a16:creationId xmlns:a16="http://schemas.microsoft.com/office/drawing/2014/main" id="{7972A40C-31BE-8E7A-90A1-B295F3D44C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2716" y="1129308"/>
            <a:ext cx="6269847" cy="3771900"/>
          </a:xfrm>
        </p:spPr>
      </p:pic>
      <p:sp>
        <p:nvSpPr>
          <p:cNvPr id="4" name="灯片编号占位符 3">
            <a:extLst>
              <a:ext uri="{FF2B5EF4-FFF2-40B4-BE49-F238E27FC236}">
                <a16:creationId xmlns:a16="http://schemas.microsoft.com/office/drawing/2014/main" id="{8408E24D-13EC-B222-77A9-D9CFB3F81F2C}"/>
              </a:ext>
            </a:extLst>
          </p:cNvPr>
          <p:cNvSpPr>
            <a:spLocks noGrp="1"/>
          </p:cNvSpPr>
          <p:nvPr>
            <p:ph type="sldNum" sz="quarter" idx="12"/>
          </p:nvPr>
        </p:nvSpPr>
        <p:spPr/>
        <p:txBody>
          <a:bodyPr/>
          <a:lstStyle/>
          <a:p>
            <a:fld id="{ADE361C3-C043-4A6E-BDCE-8DA1E7D90A3B}" type="slidenum">
              <a:rPr lang="zh-CN" altLang="en-US" smtClean="0"/>
              <a:pPr/>
              <a:t>59</a:t>
            </a:fld>
            <a:endParaRPr lang="zh-CN" altLang="en-US" dirty="0"/>
          </a:p>
        </p:txBody>
      </p:sp>
      <p:pic>
        <p:nvPicPr>
          <p:cNvPr id="5" name="图片 4">
            <a:extLst>
              <a:ext uri="{FF2B5EF4-FFF2-40B4-BE49-F238E27FC236}">
                <a16:creationId xmlns:a16="http://schemas.microsoft.com/office/drawing/2014/main" id="{D10CC5D6-338E-871A-CB28-264912A0C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275" y="1129308"/>
            <a:ext cx="6552728" cy="4033120"/>
          </a:xfrm>
          <a:prstGeom prst="rect">
            <a:avLst/>
          </a:prstGeom>
        </p:spPr>
      </p:pic>
      <p:pic>
        <p:nvPicPr>
          <p:cNvPr id="7" name="图片 6">
            <a:extLst>
              <a:ext uri="{FF2B5EF4-FFF2-40B4-BE49-F238E27FC236}">
                <a16:creationId xmlns:a16="http://schemas.microsoft.com/office/drawing/2014/main" id="{F7F9A044-407B-050E-5CC2-7E31A8272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0072" y="889032"/>
            <a:ext cx="6694687" cy="4273396"/>
          </a:xfrm>
          <a:prstGeom prst="rect">
            <a:avLst/>
          </a:prstGeom>
        </p:spPr>
      </p:pic>
    </p:spTree>
    <p:extLst>
      <p:ext uri="{BB962C8B-B14F-4D97-AF65-F5344CB8AC3E}">
        <p14:creationId xmlns:p14="http://schemas.microsoft.com/office/powerpoint/2010/main" val="2452408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961B26-FD44-1497-D353-5D1CD21EE03F}"/>
              </a:ext>
            </a:extLst>
          </p:cNvPr>
          <p:cNvSpPr>
            <a:spLocks noGrp="1"/>
          </p:cNvSpPr>
          <p:nvPr>
            <p:ph type="title"/>
          </p:nvPr>
        </p:nvSpPr>
        <p:spPr/>
        <p:txBody>
          <a:bodyPr/>
          <a:lstStyle/>
          <a:p>
            <a:r>
              <a:rPr kumimoji="1" lang="en-US" altLang="zh-CN" dirty="0"/>
              <a:t>Motivating example: AI model training </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A2D946D-B26E-04DE-81DE-7C4603804325}"/>
                  </a:ext>
                </a:extLst>
              </p:cNvPr>
              <p:cNvSpPr>
                <a:spLocks noGrp="1"/>
              </p:cNvSpPr>
              <p:nvPr>
                <p:ph idx="1"/>
              </p:nvPr>
            </p:nvSpPr>
            <p:spPr>
              <a:xfrm>
                <a:off x="302840" y="1129307"/>
                <a:ext cx="8229600" cy="4471925"/>
              </a:xfrm>
            </p:spPr>
            <p:txBody>
              <a:bodyPr/>
              <a:lstStyle/>
              <a:p>
                <a:r>
                  <a:rPr kumimoji="1" lang="en-US" altLang="zh-CN" dirty="0"/>
                  <a:t>Goal: </a:t>
                </a:r>
                <a14:m>
                  <m:oMath xmlns:m="http://schemas.openxmlformats.org/officeDocument/2006/math">
                    <m:r>
                      <a:rPr kumimoji="1" lang="en-US" altLang="zh-CN" b="1" i="1" smtClean="0">
                        <a:latin typeface="Cambria Math" panose="02040503050406030204" pitchFamily="18" charset="0"/>
                      </a:rPr>
                      <m:t>𝒚</m:t>
                    </m:r>
                    <m:r>
                      <a:rPr kumimoji="1" lang="en-US" altLang="zh-CN" b="1" i="1" smtClean="0">
                        <a:latin typeface="Cambria Math" panose="02040503050406030204" pitchFamily="18" charset="0"/>
                      </a:rPr>
                      <m:t>=</m:t>
                    </m:r>
                    <m:r>
                      <a:rPr kumimoji="1" lang="en-US" altLang="zh-CN" b="1" i="1" smtClean="0">
                        <a:latin typeface="Cambria Math" panose="02040503050406030204" pitchFamily="18" charset="0"/>
                      </a:rPr>
                      <m:t>𝑵𝑵</m:t>
                    </m:r>
                    <m:d>
                      <m:dPr>
                        <m:ctrlPr>
                          <a:rPr kumimoji="1" lang="en-US" altLang="zh-CN" b="1" i="1" smtClean="0">
                            <a:latin typeface="Cambria Math" panose="02040503050406030204" pitchFamily="18" charset="0"/>
                          </a:rPr>
                        </m:ctrlPr>
                      </m:dPr>
                      <m:e>
                        <m:r>
                          <a:rPr kumimoji="1" lang="en-US" altLang="zh-CN" b="1" i="1" smtClean="0">
                            <a:latin typeface="Cambria Math" panose="02040503050406030204" pitchFamily="18" charset="0"/>
                          </a:rPr>
                          <m:t>𝒙</m:t>
                        </m:r>
                      </m:e>
                    </m:d>
                  </m:oMath>
                </a14:m>
                <a:r>
                  <a:rPr kumimoji="1" lang="en-US" altLang="zh-CN" b="1" dirty="0"/>
                  <a:t>, where y is the output </a:t>
                </a:r>
              </a:p>
              <a:p>
                <a:pPr lvl="1"/>
                <a:r>
                  <a:rPr kumimoji="1" lang="en-US" altLang="zh-CN" dirty="0"/>
                  <a:t>E.g., in computer vision tasks, y is the category of a given image (x) </a:t>
                </a:r>
              </a:p>
              <a:p>
                <a:pPr lvl="1"/>
                <a:endParaRPr kumimoji="1" lang="en-US" altLang="zh-CN" dirty="0"/>
              </a:p>
              <a:p>
                <a:pPr lvl="1"/>
                <a:endParaRPr kumimoji="1" lang="en-US" altLang="zh-CN" dirty="0"/>
              </a:p>
              <a:p>
                <a:pPr lvl="1"/>
                <a:endParaRPr kumimoji="1" lang="en-US" altLang="zh-CN" dirty="0"/>
              </a:p>
              <a:p>
                <a:endParaRPr kumimoji="1" lang="en-US" altLang="zh-CN" b="1" dirty="0"/>
              </a:p>
              <a:p>
                <a:endParaRPr kumimoji="1" lang="en-US" altLang="zh-CN" b="1" dirty="0"/>
              </a:p>
              <a:p>
                <a:r>
                  <a:rPr kumimoji="1" lang="en-US" altLang="zh-CN" b="1" dirty="0"/>
                  <a:t>Where </a:t>
                </a:r>
                <a14:m>
                  <m:oMath xmlns:m="http://schemas.openxmlformats.org/officeDocument/2006/math">
                    <m:r>
                      <a:rPr kumimoji="1" lang="en-US" altLang="zh-CN" b="1" i="1" smtClean="0">
                        <a:latin typeface="Cambria Math" panose="02040503050406030204" pitchFamily="18" charset="0"/>
                      </a:rPr>
                      <m:t>𝑵𝑵</m:t>
                    </m:r>
                    <m:r>
                      <a:rPr kumimoji="1" lang="en-US" altLang="zh-CN" b="1" i="1" smtClean="0">
                        <a:latin typeface="Cambria Math" panose="02040503050406030204" pitchFamily="18" charset="0"/>
                      </a:rPr>
                      <m:t>=</m:t>
                    </m:r>
                    <m:r>
                      <a:rPr kumimoji="1" lang="en-US" altLang="zh-CN" b="1" i="0" smtClean="0">
                        <a:latin typeface="Cambria Math" panose="02040503050406030204" pitchFamily="18" charset="0"/>
                      </a:rPr>
                      <m:t>𝐖𝟐</m:t>
                    </m:r>
                    <m:d>
                      <m:dPr>
                        <m:ctrlPr>
                          <a:rPr kumimoji="1" lang="en-US" altLang="zh-CN" b="1" i="1" smtClean="0">
                            <a:latin typeface="Cambria Math" panose="02040503050406030204" pitchFamily="18" charset="0"/>
                          </a:rPr>
                        </m:ctrlPr>
                      </m:dPr>
                      <m:e>
                        <m:r>
                          <a:rPr kumimoji="1" lang="en-US" altLang="zh-CN" b="1" i="0" smtClean="0">
                            <a:latin typeface="Cambria Math" panose="02040503050406030204" pitchFamily="18" charset="0"/>
                          </a:rPr>
                          <m:t>𝐖𝟏𝐱</m:t>
                        </m:r>
                      </m:e>
                    </m:d>
                    <m:r>
                      <a:rPr kumimoji="1" lang="en-US" altLang="zh-CN" b="1" i="0" smtClean="0">
                        <a:latin typeface="Cambria Math" panose="02040503050406030204" pitchFamily="18" charset="0"/>
                      </a:rPr>
                      <m:t> </m:t>
                    </m:r>
                  </m:oMath>
                </a14:m>
                <a:r>
                  <a:rPr kumimoji="1" lang="en-US" altLang="zh-CN" b="0" dirty="0"/>
                  <a:t>// simplified to one hidden layer </a:t>
                </a:r>
              </a:p>
              <a:p>
                <a:r>
                  <a:rPr kumimoji="1" lang="en-US" altLang="zh-CN" dirty="0"/>
                  <a:t>We compute W1 &amp; W2 such that the NN can recognize a photo </a:t>
                </a:r>
                <a:r>
                  <a:rPr kumimoji="1" lang="en-US" altLang="zh-CN" dirty="0">
                    <a:sym typeface="Wingdings" pitchFamily="2" charset="2"/>
                  </a:rPr>
                  <a:t> </a:t>
                </a:r>
                <a:endParaRPr kumimoji="1" lang="en-US" altLang="zh-CN" dirty="0"/>
              </a:p>
              <a:p>
                <a:pPr lvl="1"/>
                <a:r>
                  <a:rPr kumimoji="1" lang="en-US" altLang="zh-CN" dirty="0"/>
                  <a:t>The process is typically called training </a:t>
                </a:r>
              </a:p>
              <a:p>
                <a:pPr lvl="1"/>
                <a:endParaRPr kumimoji="1" lang="en-US" altLang="zh-CN" dirty="0"/>
              </a:p>
            </p:txBody>
          </p:sp>
        </mc:Choice>
        <mc:Fallback xmlns="">
          <p:sp>
            <p:nvSpPr>
              <p:cNvPr id="3" name="内容占位符 2">
                <a:extLst>
                  <a:ext uri="{FF2B5EF4-FFF2-40B4-BE49-F238E27FC236}">
                    <a16:creationId xmlns:a16="http://schemas.microsoft.com/office/drawing/2014/main" id="{8A2D946D-B26E-04DE-81DE-7C4603804325}"/>
                  </a:ext>
                </a:extLst>
              </p:cNvPr>
              <p:cNvSpPr>
                <a:spLocks noGrp="1" noRot="1" noChangeAspect="1" noMove="1" noResize="1" noEditPoints="1" noAdjustHandles="1" noChangeArrowheads="1" noChangeShapeType="1" noTextEdit="1"/>
              </p:cNvSpPr>
              <p:nvPr>
                <p:ph idx="1"/>
              </p:nvPr>
            </p:nvSpPr>
            <p:spPr>
              <a:xfrm>
                <a:off x="302840" y="1129307"/>
                <a:ext cx="8229600" cy="4471925"/>
              </a:xfrm>
              <a:blipFill>
                <a:blip r:embed="rId3"/>
                <a:stretch>
                  <a:fillRect l="-772" t="-28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AE1E9B8-331D-8CCC-A639-52DDD69A324E}"/>
              </a:ext>
            </a:extLst>
          </p:cNvPr>
          <p:cNvSpPr>
            <a:spLocks noGrp="1"/>
          </p:cNvSpPr>
          <p:nvPr>
            <p:ph type="sldNum" sz="quarter" idx="12"/>
          </p:nvPr>
        </p:nvSpPr>
        <p:spPr/>
        <p:txBody>
          <a:bodyPr/>
          <a:lstStyle/>
          <a:p>
            <a:fld id="{ADE361C3-C043-4A6E-BDCE-8DA1E7D90A3B}" type="slidenum">
              <a:rPr lang="zh-CN" altLang="en-US" smtClean="0"/>
              <a:pPr/>
              <a:t>6</a:t>
            </a:fld>
            <a:endParaRPr lang="zh-CN" altLang="en-US" dirty="0"/>
          </a:p>
        </p:txBody>
      </p:sp>
      <p:pic>
        <p:nvPicPr>
          <p:cNvPr id="5" name="图片 4">
            <a:extLst>
              <a:ext uri="{FF2B5EF4-FFF2-40B4-BE49-F238E27FC236}">
                <a16:creationId xmlns:a16="http://schemas.microsoft.com/office/drawing/2014/main" id="{42D4ABE1-01AA-1572-0764-194C519FDCC9}"/>
              </a:ext>
            </a:extLst>
          </p:cNvPr>
          <p:cNvPicPr>
            <a:picLocks noChangeAspect="1"/>
          </p:cNvPicPr>
          <p:nvPr/>
        </p:nvPicPr>
        <p:blipFill>
          <a:blip r:embed="rId4"/>
          <a:stretch>
            <a:fillRect/>
          </a:stretch>
        </p:blipFill>
        <p:spPr>
          <a:xfrm>
            <a:off x="395536" y="2065412"/>
            <a:ext cx="4966320" cy="1933373"/>
          </a:xfrm>
          <a:prstGeom prst="rect">
            <a:avLst/>
          </a:prstGeom>
        </p:spPr>
      </p:pic>
      <p:pic>
        <p:nvPicPr>
          <p:cNvPr id="6" name="图片 5" descr="图示&#10;&#10;描述已自动生成">
            <a:extLst>
              <a:ext uri="{FF2B5EF4-FFF2-40B4-BE49-F238E27FC236}">
                <a16:creationId xmlns:a16="http://schemas.microsoft.com/office/drawing/2014/main" id="{AE60B9B9-661A-9249-E6D4-10FF68756B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6525" y="2041726"/>
            <a:ext cx="3058542" cy="2192407"/>
          </a:xfrm>
          <a:prstGeom prst="rect">
            <a:avLst/>
          </a:prstGeom>
        </p:spPr>
      </p:pic>
      <p:sp>
        <p:nvSpPr>
          <p:cNvPr id="7" name="文本框 6">
            <a:extLst>
              <a:ext uri="{FF2B5EF4-FFF2-40B4-BE49-F238E27FC236}">
                <a16:creationId xmlns:a16="http://schemas.microsoft.com/office/drawing/2014/main" id="{54FD19C6-D9A2-4AC1-3093-6B61E09ADACF}"/>
              </a:ext>
            </a:extLst>
          </p:cNvPr>
          <p:cNvSpPr txBox="1"/>
          <p:nvPr/>
        </p:nvSpPr>
        <p:spPr>
          <a:xfrm>
            <a:off x="6413651" y="2829736"/>
            <a:ext cx="711848" cy="369332"/>
          </a:xfrm>
          <a:prstGeom prst="rect">
            <a:avLst/>
          </a:prstGeom>
          <a:solidFill>
            <a:schemeClr val="bg1"/>
          </a:solidFill>
        </p:spPr>
        <p:txBody>
          <a:bodyPr wrap="square">
            <a:spAutoFit/>
          </a:bodyPr>
          <a:lstStyle/>
          <a:p>
            <a:pPr algn="ctr"/>
            <a:r>
              <a:rPr kumimoji="1" lang="en-US" altLang="zh-CN" b="1" u="sng" dirty="0">
                <a:solidFill>
                  <a:srgbClr val="FF0000"/>
                </a:solidFill>
              </a:rPr>
              <a:t>W1</a:t>
            </a:r>
            <a:endParaRPr lang="zh-CN" altLang="en-US" dirty="0"/>
          </a:p>
        </p:txBody>
      </p:sp>
      <p:sp>
        <p:nvSpPr>
          <p:cNvPr id="8" name="文本框 7">
            <a:extLst>
              <a:ext uri="{FF2B5EF4-FFF2-40B4-BE49-F238E27FC236}">
                <a16:creationId xmlns:a16="http://schemas.microsoft.com/office/drawing/2014/main" id="{9E14D8BE-0FD9-C667-AA03-3FE447F01D66}"/>
              </a:ext>
            </a:extLst>
          </p:cNvPr>
          <p:cNvSpPr txBox="1"/>
          <p:nvPr/>
        </p:nvSpPr>
        <p:spPr>
          <a:xfrm>
            <a:off x="7734146" y="2829736"/>
            <a:ext cx="711848" cy="369332"/>
          </a:xfrm>
          <a:prstGeom prst="rect">
            <a:avLst/>
          </a:prstGeom>
          <a:solidFill>
            <a:schemeClr val="bg1"/>
          </a:solidFill>
        </p:spPr>
        <p:txBody>
          <a:bodyPr wrap="square">
            <a:spAutoFit/>
          </a:bodyPr>
          <a:lstStyle/>
          <a:p>
            <a:pPr algn="ctr"/>
            <a:r>
              <a:rPr kumimoji="1" lang="en-US" altLang="zh-CN" b="1" u="sng" dirty="0">
                <a:solidFill>
                  <a:srgbClr val="FF0000"/>
                </a:solidFill>
              </a:rPr>
              <a:t>W2</a:t>
            </a:r>
            <a:endParaRPr lang="zh-CN" altLang="en-US" dirty="0"/>
          </a:p>
        </p:txBody>
      </p:sp>
    </p:spTree>
    <p:extLst>
      <p:ext uri="{BB962C8B-B14F-4D97-AF65-F5344CB8AC3E}">
        <p14:creationId xmlns:p14="http://schemas.microsoft.com/office/powerpoint/2010/main" val="9840807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16B77-CA74-8765-31D4-3CF136FF772B}"/>
              </a:ext>
            </a:extLst>
          </p:cNvPr>
          <p:cNvSpPr>
            <a:spLocks noGrp="1"/>
          </p:cNvSpPr>
          <p:nvPr>
            <p:ph type="title"/>
          </p:nvPr>
        </p:nvSpPr>
        <p:spPr/>
        <p:txBody>
          <a:bodyPr/>
          <a:lstStyle/>
          <a:p>
            <a:r>
              <a:rPr kumimoji="1" lang="en-US" altLang="zh-CN" dirty="0"/>
              <a:t>Conditional execution under SIMD </a:t>
            </a:r>
            <a:endParaRPr kumimoji="1" lang="zh-CN" altLang="en-US" dirty="0"/>
          </a:p>
        </p:txBody>
      </p:sp>
      <p:sp>
        <p:nvSpPr>
          <p:cNvPr id="3" name="内容占位符 2">
            <a:extLst>
              <a:ext uri="{FF2B5EF4-FFF2-40B4-BE49-F238E27FC236}">
                <a16:creationId xmlns:a16="http://schemas.microsoft.com/office/drawing/2014/main" id="{96EF7524-C2E5-090F-A8BA-62A0AE548F23}"/>
              </a:ext>
            </a:extLst>
          </p:cNvPr>
          <p:cNvSpPr>
            <a:spLocks noGrp="1"/>
          </p:cNvSpPr>
          <p:nvPr>
            <p:ph idx="1"/>
          </p:nvPr>
        </p:nvSpPr>
        <p:spPr/>
        <p:txBody>
          <a:bodyPr/>
          <a:lstStyle/>
          <a:p>
            <a:r>
              <a:rPr kumimoji="1" lang="en-US" altLang="zh-CN" dirty="0"/>
              <a:t>Challenging due to the lack of individual PC for each ALU </a:t>
            </a:r>
          </a:p>
          <a:p>
            <a:pPr lvl="1"/>
            <a:r>
              <a:rPr kumimoji="1" lang="en-US" altLang="zh-CN" dirty="0"/>
              <a:t>Masks are needed to selectively enable ALU execution </a:t>
            </a:r>
          </a:p>
          <a:p>
            <a:r>
              <a:rPr kumimoji="1" lang="en-US" altLang="zh-CN" dirty="0"/>
              <a:t>Cons </a:t>
            </a:r>
          </a:p>
          <a:p>
            <a:pPr lvl="1"/>
            <a:r>
              <a:rPr kumimoji="1" lang="en-US" altLang="zh-CN" dirty="0"/>
              <a:t>Waste performance: at worst case, no ALUs are enabled during execution (when all the elements take one branch) </a:t>
            </a:r>
          </a:p>
        </p:txBody>
      </p:sp>
      <p:sp>
        <p:nvSpPr>
          <p:cNvPr id="4" name="灯片编号占位符 3">
            <a:extLst>
              <a:ext uri="{FF2B5EF4-FFF2-40B4-BE49-F238E27FC236}">
                <a16:creationId xmlns:a16="http://schemas.microsoft.com/office/drawing/2014/main" id="{6D482958-F571-7BD7-B046-701F7C17F3F8}"/>
              </a:ext>
            </a:extLst>
          </p:cNvPr>
          <p:cNvSpPr>
            <a:spLocks noGrp="1"/>
          </p:cNvSpPr>
          <p:nvPr>
            <p:ph type="sldNum" sz="quarter" idx="12"/>
          </p:nvPr>
        </p:nvSpPr>
        <p:spPr/>
        <p:txBody>
          <a:bodyPr/>
          <a:lstStyle/>
          <a:p>
            <a:fld id="{ADE361C3-C043-4A6E-BDCE-8DA1E7D90A3B}" type="slidenum">
              <a:rPr lang="zh-CN" altLang="en-US" smtClean="0"/>
              <a:pPr/>
              <a:t>60</a:t>
            </a:fld>
            <a:endParaRPr lang="zh-CN" altLang="en-US" dirty="0"/>
          </a:p>
        </p:txBody>
      </p:sp>
    </p:spTree>
    <p:extLst>
      <p:ext uri="{BB962C8B-B14F-4D97-AF65-F5344CB8AC3E}">
        <p14:creationId xmlns:p14="http://schemas.microsoft.com/office/powerpoint/2010/main" val="36420175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D1433-B44F-06E3-00A8-559FB10D13B5}"/>
              </a:ext>
            </a:extLst>
          </p:cNvPr>
          <p:cNvSpPr>
            <a:spLocks noGrp="1"/>
          </p:cNvSpPr>
          <p:nvPr>
            <p:ph type="title"/>
          </p:nvPr>
        </p:nvSpPr>
        <p:spPr/>
        <p:txBody>
          <a:bodyPr/>
          <a:lstStyle/>
          <a:p>
            <a:r>
              <a:rPr kumimoji="1" lang="en-US" altLang="zh-CN" dirty="0"/>
              <a:t>Drawback of masked SIMD &amp; the introduction of SIMT</a:t>
            </a:r>
            <a:endParaRPr kumimoji="1" lang="zh-CN" altLang="en-US" dirty="0"/>
          </a:p>
        </p:txBody>
      </p:sp>
      <p:sp>
        <p:nvSpPr>
          <p:cNvPr id="3" name="内容占位符 2">
            <a:extLst>
              <a:ext uri="{FF2B5EF4-FFF2-40B4-BE49-F238E27FC236}">
                <a16:creationId xmlns:a16="http://schemas.microsoft.com/office/drawing/2014/main" id="{D8238DDA-1A65-B251-2872-70FCAC25615A}"/>
              </a:ext>
            </a:extLst>
          </p:cNvPr>
          <p:cNvSpPr>
            <a:spLocks noGrp="1"/>
          </p:cNvSpPr>
          <p:nvPr>
            <p:ph idx="1"/>
          </p:nvPr>
        </p:nvSpPr>
        <p:spPr>
          <a:xfrm>
            <a:off x="302840" y="1129308"/>
            <a:ext cx="8538320" cy="3771636"/>
          </a:xfrm>
        </p:spPr>
        <p:txBody>
          <a:bodyPr>
            <a:normAutofit lnSpcReduction="10000"/>
          </a:bodyPr>
          <a:lstStyle/>
          <a:p>
            <a:r>
              <a:rPr kumimoji="1" lang="en-US" altLang="zh-CN" dirty="0"/>
              <a:t>Drawback: hard to express the conditional execution </a:t>
            </a:r>
          </a:p>
          <a:p>
            <a:pPr lvl="1"/>
            <a:r>
              <a:rPr kumimoji="1" lang="en-US" altLang="zh-CN" dirty="0"/>
              <a:t>Programmers cannot directly call the simple vector add ops </a:t>
            </a:r>
            <a:r>
              <a:rPr kumimoji="1" lang="en-US" altLang="zh-CN" dirty="0">
                <a:sym typeface="Wingdings" pitchFamily="2" charset="2"/>
              </a:rPr>
              <a:t> </a:t>
            </a:r>
            <a:endParaRPr kumimoji="1" lang="en-US" altLang="zh-CN" dirty="0"/>
          </a:p>
          <a:p>
            <a:r>
              <a:rPr kumimoji="1" lang="en-US" altLang="zh-CN" dirty="0"/>
              <a:t>SIMT: single instruction multiple threads </a:t>
            </a:r>
          </a:p>
          <a:p>
            <a:pPr lvl="1"/>
            <a:r>
              <a:rPr kumimoji="1" lang="en-US" altLang="zh-CN" dirty="0"/>
              <a:t>Hardware vendors provide development kit to simplify developing SIMD programs </a:t>
            </a:r>
          </a:p>
          <a:p>
            <a:r>
              <a:rPr kumimoji="1" lang="en-US" altLang="zh-CN" dirty="0"/>
              <a:t>SIMT is not a hardware implementation, but a parallel abstraction </a:t>
            </a:r>
          </a:p>
          <a:p>
            <a:pPr lvl="1"/>
            <a:r>
              <a:rPr kumimoji="1" lang="en-US" altLang="zh-CN" dirty="0"/>
              <a:t>The programs write code assuming an abstracted SIMT model </a:t>
            </a:r>
          </a:p>
          <a:p>
            <a:pPr lvl="1"/>
            <a:r>
              <a:rPr kumimoji="1" lang="en-US" altLang="zh-CN" dirty="0"/>
              <a:t>The compiler do necessary transformation (out of the scope of this course) to the underlying (conditional) SIMD operations </a:t>
            </a:r>
          </a:p>
          <a:p>
            <a:pPr lvl="1"/>
            <a:r>
              <a:rPr kumimoji="1" lang="en-US" altLang="zh-CN" dirty="0"/>
              <a:t>But developers still need to consider hardware details in order to best utilize it  </a:t>
            </a:r>
            <a:endParaRPr kumimoji="1" lang="zh-CN" altLang="en-US" dirty="0"/>
          </a:p>
        </p:txBody>
      </p:sp>
      <p:sp>
        <p:nvSpPr>
          <p:cNvPr id="4" name="灯片编号占位符 3">
            <a:extLst>
              <a:ext uri="{FF2B5EF4-FFF2-40B4-BE49-F238E27FC236}">
                <a16:creationId xmlns:a16="http://schemas.microsoft.com/office/drawing/2014/main" id="{E0B58765-C397-C10A-6E5B-F9B5BC4B811F}"/>
              </a:ext>
            </a:extLst>
          </p:cNvPr>
          <p:cNvSpPr>
            <a:spLocks noGrp="1"/>
          </p:cNvSpPr>
          <p:nvPr>
            <p:ph type="sldNum" sz="quarter" idx="12"/>
          </p:nvPr>
        </p:nvSpPr>
        <p:spPr/>
        <p:txBody>
          <a:bodyPr/>
          <a:lstStyle/>
          <a:p>
            <a:fld id="{ADE361C3-C043-4A6E-BDCE-8DA1E7D90A3B}" type="slidenum">
              <a:rPr lang="zh-CN" altLang="en-US" smtClean="0"/>
              <a:pPr/>
              <a:t>61</a:t>
            </a:fld>
            <a:endParaRPr lang="zh-CN" altLang="en-US" dirty="0"/>
          </a:p>
        </p:txBody>
      </p:sp>
    </p:spTree>
    <p:extLst>
      <p:ext uri="{BB962C8B-B14F-4D97-AF65-F5344CB8AC3E}">
        <p14:creationId xmlns:p14="http://schemas.microsoft.com/office/powerpoint/2010/main" val="1169865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示&#10;&#10;描述已自动生成">
            <a:extLst>
              <a:ext uri="{FF2B5EF4-FFF2-40B4-BE49-F238E27FC236}">
                <a16:creationId xmlns:a16="http://schemas.microsoft.com/office/drawing/2014/main" id="{8130997F-A926-FB4E-8478-314DCEB7B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669518"/>
            <a:ext cx="2430388" cy="2345607"/>
          </a:xfrm>
          <a:prstGeom prst="rect">
            <a:avLst/>
          </a:prstGeom>
        </p:spPr>
      </p:pic>
      <p:sp>
        <p:nvSpPr>
          <p:cNvPr id="2" name="标题 1">
            <a:extLst>
              <a:ext uri="{FF2B5EF4-FFF2-40B4-BE49-F238E27FC236}">
                <a16:creationId xmlns:a16="http://schemas.microsoft.com/office/drawing/2014/main" id="{8000CED8-2326-E448-84DE-A337E4F563B5}"/>
              </a:ext>
            </a:extLst>
          </p:cNvPr>
          <p:cNvSpPr>
            <a:spLocks noGrp="1"/>
          </p:cNvSpPr>
          <p:nvPr>
            <p:ph type="title"/>
          </p:nvPr>
        </p:nvSpPr>
        <p:spPr/>
        <p:txBody>
          <a:bodyPr/>
          <a:lstStyle/>
          <a:p>
            <a:r>
              <a:rPr kumimoji="1" lang="en-US" altLang="zh-CN" dirty="0"/>
              <a:t>Example: SIMT and CUDA </a:t>
            </a:r>
            <a:endParaRPr kumimoji="1" lang="zh-CN" altLang="en-US" dirty="0"/>
          </a:p>
        </p:txBody>
      </p:sp>
      <p:sp>
        <p:nvSpPr>
          <p:cNvPr id="3" name="内容占位符 2">
            <a:extLst>
              <a:ext uri="{FF2B5EF4-FFF2-40B4-BE49-F238E27FC236}">
                <a16:creationId xmlns:a16="http://schemas.microsoft.com/office/drawing/2014/main" id="{3EB9682A-969E-6D4D-97E8-687656189829}"/>
              </a:ext>
            </a:extLst>
          </p:cNvPr>
          <p:cNvSpPr>
            <a:spLocks noGrp="1"/>
          </p:cNvSpPr>
          <p:nvPr>
            <p:ph idx="1"/>
          </p:nvPr>
        </p:nvSpPr>
        <p:spPr>
          <a:xfrm>
            <a:off x="302840" y="1129307"/>
            <a:ext cx="8229600" cy="4471925"/>
          </a:xfrm>
        </p:spPr>
        <p:txBody>
          <a:bodyPr/>
          <a:lstStyle/>
          <a:p>
            <a:r>
              <a:rPr kumimoji="1" lang="en-US" altLang="zh-CN" dirty="0"/>
              <a:t>Hardware model: SIMT</a:t>
            </a:r>
          </a:p>
          <a:p>
            <a:pPr lvl="1"/>
            <a:r>
              <a:rPr kumimoji="1" lang="en-US" altLang="zh-CN" dirty="0"/>
              <a:t>Single instruction, multiple threads</a:t>
            </a:r>
          </a:p>
          <a:p>
            <a:r>
              <a:rPr kumimoji="1" lang="en-US" altLang="zh-CN" dirty="0"/>
              <a:t>Abstraction: C code</a:t>
            </a:r>
          </a:p>
          <a:p>
            <a:pPr lvl="1"/>
            <a:r>
              <a:rPr kumimoji="1" lang="en-US" altLang="zh-CN" dirty="0"/>
              <a:t>Programmer writes code for a single thread using C</a:t>
            </a:r>
          </a:p>
          <a:p>
            <a:pPr lvl="1"/>
            <a:r>
              <a:rPr kumimoji="1" lang="en-US" altLang="zh-CN" dirty="0"/>
              <a:t>All threads executes the same code</a:t>
            </a:r>
          </a:p>
          <a:p>
            <a:pPr lvl="2"/>
            <a:r>
              <a:rPr kumimoji="1" lang="en-US" altLang="zh-CN" dirty="0"/>
              <a:t>But can take different path (control flow supported) </a:t>
            </a:r>
          </a:p>
          <a:p>
            <a:r>
              <a:rPr kumimoji="1" lang="en-US" altLang="zh-CN" dirty="0"/>
              <a:t>Threads are grouped in a </a:t>
            </a:r>
            <a:r>
              <a:rPr kumimoji="1" lang="en-US" altLang="zh-CN" b="1" dirty="0">
                <a:solidFill>
                  <a:schemeClr val="tx1"/>
                </a:solidFill>
              </a:rPr>
              <a:t>block</a:t>
            </a:r>
            <a:r>
              <a:rPr kumimoji="1" lang="en-US" altLang="zh-CN" dirty="0"/>
              <a:t> </a:t>
            </a:r>
          </a:p>
          <a:p>
            <a:pPr lvl="1"/>
            <a:r>
              <a:rPr kumimoji="1" lang="en-US" altLang="zh-CN" dirty="0"/>
              <a:t>Threads within the same block can synchronize execution</a:t>
            </a:r>
          </a:p>
          <a:p>
            <a:pPr lvl="1"/>
            <a:r>
              <a:rPr kumimoji="1" lang="en-US" altLang="zh-CN" dirty="0"/>
              <a:t>Each block is mapped to a  GPU core for execution (we will omit details right now) </a:t>
            </a:r>
          </a:p>
        </p:txBody>
      </p:sp>
      <p:sp>
        <p:nvSpPr>
          <p:cNvPr id="4" name="灯片编号占位符 3">
            <a:extLst>
              <a:ext uri="{FF2B5EF4-FFF2-40B4-BE49-F238E27FC236}">
                <a16:creationId xmlns:a16="http://schemas.microsoft.com/office/drawing/2014/main" id="{3308B966-B25B-8542-BBF6-F44F8677FDC3}"/>
              </a:ext>
            </a:extLst>
          </p:cNvPr>
          <p:cNvSpPr>
            <a:spLocks noGrp="1"/>
          </p:cNvSpPr>
          <p:nvPr>
            <p:ph type="sldNum" sz="quarter" idx="12"/>
          </p:nvPr>
        </p:nvSpPr>
        <p:spPr/>
        <p:txBody>
          <a:bodyPr/>
          <a:lstStyle/>
          <a:p>
            <a:fld id="{ADE361C3-C043-4A6E-BDCE-8DA1E7D90A3B}" type="slidenum">
              <a:rPr lang="zh-CN" altLang="en-US" smtClean="0"/>
              <a:t>62</a:t>
            </a:fld>
            <a:endParaRPr lang="zh-CN" altLang="en-US"/>
          </a:p>
        </p:txBody>
      </p:sp>
    </p:spTree>
    <p:extLst>
      <p:ext uri="{BB962C8B-B14F-4D97-AF65-F5344CB8AC3E}">
        <p14:creationId xmlns:p14="http://schemas.microsoft.com/office/powerpoint/2010/main" val="851349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0C65E-CCA7-E942-9EAF-BCD818C203B0}"/>
              </a:ext>
            </a:extLst>
          </p:cNvPr>
          <p:cNvSpPr>
            <a:spLocks noGrp="1"/>
          </p:cNvSpPr>
          <p:nvPr>
            <p:ph type="title"/>
          </p:nvPr>
        </p:nvSpPr>
        <p:spPr/>
        <p:txBody>
          <a:bodyPr/>
          <a:lstStyle/>
          <a:p>
            <a:r>
              <a:rPr kumimoji="1" lang="en-US" altLang="zh-CN"/>
              <a:t>Example: vector add </a:t>
            </a:r>
            <a:endParaRPr kumimoji="1" lang="zh-CN" altLang="en-US"/>
          </a:p>
        </p:txBody>
      </p:sp>
      <p:sp>
        <p:nvSpPr>
          <p:cNvPr id="3" name="内容占位符 2">
            <a:extLst>
              <a:ext uri="{FF2B5EF4-FFF2-40B4-BE49-F238E27FC236}">
                <a16:creationId xmlns:a16="http://schemas.microsoft.com/office/drawing/2014/main" id="{C953E006-2688-4544-9CB3-E1953D7765D3}"/>
              </a:ext>
            </a:extLst>
          </p:cNvPr>
          <p:cNvSpPr>
            <a:spLocks noGrp="1"/>
          </p:cNvSpPr>
          <p:nvPr>
            <p:ph idx="1"/>
          </p:nvPr>
        </p:nvSpPr>
        <p:spPr>
          <a:xfrm>
            <a:off x="457200" y="1129308"/>
            <a:ext cx="8229600" cy="4585692"/>
          </a:xfrm>
        </p:spPr>
        <p:txBody>
          <a:bodyPr/>
          <a:lstStyle/>
          <a:p>
            <a:r>
              <a:rPr kumimoji="1" lang="en-US" altLang="zh-CN" dirty="0"/>
              <a:t>Compute vector sum</a:t>
            </a:r>
          </a:p>
          <a:p>
            <a:pPr lvl="1"/>
            <a:r>
              <a:rPr kumimoji="1" lang="en-US" altLang="zh-CN" dirty="0"/>
              <a:t>C = A + B</a:t>
            </a:r>
          </a:p>
          <a:p>
            <a:pPr lvl="1"/>
            <a:endParaRPr kumimoji="1"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a:p>
            <a:r>
              <a:rPr kumimoji="1" lang="en-US" altLang="zh-CN" dirty="0"/>
              <a:t>How</a:t>
            </a:r>
            <a:r>
              <a:rPr kumimoji="1" lang="zh-CN" altLang="en-US" dirty="0"/>
              <a:t> </a:t>
            </a:r>
            <a:r>
              <a:rPr kumimoji="1" lang="en-US" altLang="zh-CN" dirty="0"/>
              <a:t>to parallel it with SIMT? </a:t>
            </a:r>
          </a:p>
          <a:p>
            <a:pPr lvl="1"/>
            <a:r>
              <a:rPr kumimoji="1" lang="en-US" altLang="zh-CN" dirty="0"/>
              <a:t>Each thread only compute the sum of one entry. There is no need to manually add the masks  </a:t>
            </a:r>
          </a:p>
        </p:txBody>
      </p:sp>
      <p:sp>
        <p:nvSpPr>
          <p:cNvPr id="4" name="灯片编号占位符 3">
            <a:extLst>
              <a:ext uri="{FF2B5EF4-FFF2-40B4-BE49-F238E27FC236}">
                <a16:creationId xmlns:a16="http://schemas.microsoft.com/office/drawing/2014/main" id="{41D48F67-AFA2-C54D-B2E5-0E890D1968CE}"/>
              </a:ext>
            </a:extLst>
          </p:cNvPr>
          <p:cNvSpPr>
            <a:spLocks noGrp="1"/>
          </p:cNvSpPr>
          <p:nvPr>
            <p:ph type="sldNum" sz="quarter" idx="12"/>
          </p:nvPr>
        </p:nvSpPr>
        <p:spPr/>
        <p:txBody>
          <a:bodyPr/>
          <a:lstStyle/>
          <a:p>
            <a:fld id="{ADE361C3-C043-4A6E-BDCE-8DA1E7D90A3B}" type="slidenum">
              <a:rPr lang="zh-CN" altLang="en-US" smtClean="0"/>
              <a:t>63</a:t>
            </a:fld>
            <a:endParaRPr lang="zh-CN" altLang="en-US"/>
          </a:p>
        </p:txBody>
      </p:sp>
      <p:pic>
        <p:nvPicPr>
          <p:cNvPr id="6" name="图片 5" descr="文本, 信件&#10;&#10;描述已自动生成">
            <a:extLst>
              <a:ext uri="{FF2B5EF4-FFF2-40B4-BE49-F238E27FC236}">
                <a16:creationId xmlns:a16="http://schemas.microsoft.com/office/drawing/2014/main" id="{59754AF5-1E56-0145-9C6F-BC8CF066D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69892"/>
            <a:ext cx="7390533" cy="1175216"/>
          </a:xfrm>
          <a:prstGeom prst="rect">
            <a:avLst/>
          </a:prstGeom>
          <a:ln w="0">
            <a:solidFill>
              <a:schemeClr val="tx1"/>
            </a:solidFill>
          </a:ln>
        </p:spPr>
      </p:pic>
    </p:spTree>
    <p:extLst>
      <p:ext uri="{BB962C8B-B14F-4D97-AF65-F5344CB8AC3E}">
        <p14:creationId xmlns:p14="http://schemas.microsoft.com/office/powerpoint/2010/main" val="5209071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45FCFE-1C4F-C14D-AEF2-3389A815C83C}"/>
              </a:ext>
            </a:extLst>
          </p:cNvPr>
          <p:cNvSpPr>
            <a:spLocks noGrp="1"/>
          </p:cNvSpPr>
          <p:nvPr>
            <p:ph type="title"/>
          </p:nvPr>
        </p:nvSpPr>
        <p:spPr/>
        <p:txBody>
          <a:bodyPr/>
          <a:lstStyle/>
          <a:p>
            <a:r>
              <a:rPr kumimoji="1" lang="en-US" altLang="zh-CN"/>
              <a:t>Example: vector add </a:t>
            </a:r>
            <a:endParaRPr kumimoji="1" lang="zh-CN" altLang="en-US"/>
          </a:p>
        </p:txBody>
      </p:sp>
      <p:sp>
        <p:nvSpPr>
          <p:cNvPr id="3" name="内容占位符 2">
            <a:extLst>
              <a:ext uri="{FF2B5EF4-FFF2-40B4-BE49-F238E27FC236}">
                <a16:creationId xmlns:a16="http://schemas.microsoft.com/office/drawing/2014/main" id="{85342795-2E4D-D641-9CE1-6C1A4EE72EE4}"/>
              </a:ext>
            </a:extLst>
          </p:cNvPr>
          <p:cNvSpPr>
            <a:spLocks noGrp="1"/>
          </p:cNvSpPr>
          <p:nvPr>
            <p:ph idx="1"/>
          </p:nvPr>
        </p:nvSpPr>
        <p:spPr/>
        <p:txBody>
          <a:bodyPr/>
          <a:lstStyle/>
          <a:p>
            <a:r>
              <a:rPr kumimoji="1" lang="en-US" altLang="zh-CN"/>
              <a:t>Compute vector sum</a:t>
            </a:r>
          </a:p>
          <a:p>
            <a:pPr lvl="1"/>
            <a:r>
              <a:rPr kumimoji="1" lang="en-US" altLang="zh-CN"/>
              <a:t>C = A + B</a:t>
            </a:r>
          </a:p>
          <a:p>
            <a:endParaRPr kumimoji="1" lang="zh-CN" altLang="en-US"/>
          </a:p>
        </p:txBody>
      </p:sp>
      <p:sp>
        <p:nvSpPr>
          <p:cNvPr id="4" name="灯片编号占位符 3">
            <a:extLst>
              <a:ext uri="{FF2B5EF4-FFF2-40B4-BE49-F238E27FC236}">
                <a16:creationId xmlns:a16="http://schemas.microsoft.com/office/drawing/2014/main" id="{AB2575BC-4E6F-5044-9A9F-16287022FA2A}"/>
              </a:ext>
            </a:extLst>
          </p:cNvPr>
          <p:cNvSpPr>
            <a:spLocks noGrp="1"/>
          </p:cNvSpPr>
          <p:nvPr>
            <p:ph type="sldNum" sz="quarter" idx="12"/>
          </p:nvPr>
        </p:nvSpPr>
        <p:spPr/>
        <p:txBody>
          <a:bodyPr/>
          <a:lstStyle/>
          <a:p>
            <a:fld id="{ADE361C3-C043-4A6E-BDCE-8DA1E7D90A3B}" type="slidenum">
              <a:rPr lang="zh-CN" altLang="en-US" smtClean="0"/>
              <a:t>64</a:t>
            </a:fld>
            <a:endParaRPr lang="zh-CN" altLang="en-US"/>
          </a:p>
        </p:txBody>
      </p:sp>
      <p:pic>
        <p:nvPicPr>
          <p:cNvPr id="6" name="图片 5" descr="文本&#10;&#10;低可信度描述已自动生成">
            <a:extLst>
              <a:ext uri="{FF2B5EF4-FFF2-40B4-BE49-F238E27FC236}">
                <a16:creationId xmlns:a16="http://schemas.microsoft.com/office/drawing/2014/main" id="{9B53655B-DEAE-E348-A519-D625952ED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62" y="2240958"/>
            <a:ext cx="8460432" cy="3245176"/>
          </a:xfrm>
          <a:prstGeom prst="rect">
            <a:avLst/>
          </a:prstGeom>
        </p:spPr>
      </p:pic>
    </p:spTree>
    <p:extLst>
      <p:ext uri="{BB962C8B-B14F-4D97-AF65-F5344CB8AC3E}">
        <p14:creationId xmlns:p14="http://schemas.microsoft.com/office/powerpoint/2010/main" val="4773744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645587-AB7B-70CF-70A3-A68080F13A31}"/>
              </a:ext>
            </a:extLst>
          </p:cNvPr>
          <p:cNvSpPr>
            <a:spLocks noGrp="1"/>
          </p:cNvSpPr>
          <p:nvPr>
            <p:ph type="title"/>
          </p:nvPr>
        </p:nvSpPr>
        <p:spPr/>
        <p:txBody>
          <a:bodyPr/>
          <a:lstStyle/>
          <a:p>
            <a:r>
              <a:rPr kumimoji="1" lang="en-US" altLang="zh-CN" dirty="0"/>
              <a:t>Performance of the vector add on GPU</a:t>
            </a:r>
            <a:endParaRPr kumimoji="1" lang="zh-CN" altLang="en-US" dirty="0"/>
          </a:p>
        </p:txBody>
      </p:sp>
      <p:sp>
        <p:nvSpPr>
          <p:cNvPr id="3" name="内容占位符 2">
            <a:extLst>
              <a:ext uri="{FF2B5EF4-FFF2-40B4-BE49-F238E27FC236}">
                <a16:creationId xmlns:a16="http://schemas.microsoft.com/office/drawing/2014/main" id="{4AA2E93F-051D-668E-AE5C-4D79F105F2EF}"/>
              </a:ext>
            </a:extLst>
          </p:cNvPr>
          <p:cNvSpPr>
            <a:spLocks noGrp="1"/>
          </p:cNvSpPr>
          <p:nvPr>
            <p:ph idx="1"/>
          </p:nvPr>
        </p:nvSpPr>
        <p:spPr>
          <a:xfrm>
            <a:off x="302840" y="1129308"/>
            <a:ext cx="8229600" cy="4392488"/>
          </a:xfrm>
        </p:spPr>
        <p:txBody>
          <a:bodyPr>
            <a:normAutofit lnSpcReduction="10000"/>
          </a:bodyPr>
          <a:lstStyle/>
          <a:p>
            <a:r>
              <a:rPr kumimoji="1" lang="en-US" altLang="zh-CN" dirty="0"/>
              <a:t>Execution time: 28.32us (NVIDIA V100 GPU)</a:t>
            </a:r>
          </a:p>
          <a:p>
            <a:pPr lvl="1"/>
            <a:r>
              <a:rPr kumimoji="1" lang="en-US" altLang="zh-CN" dirty="0"/>
              <a:t>In comparison: CPU time </a:t>
            </a:r>
            <a:r>
              <a:rPr lang="zh-CN" altLang="en-US" dirty="0"/>
              <a:t>2.54 ms</a:t>
            </a:r>
            <a:r>
              <a:rPr lang="en-US" altLang="zh-CN" dirty="0"/>
              <a:t> w/ AVX </a:t>
            </a:r>
          </a:p>
          <a:p>
            <a:r>
              <a:rPr kumimoji="1" lang="en-US" altLang="zh-CN" dirty="0"/>
              <a:t>Note that SIMT handles many things for us </a:t>
            </a:r>
          </a:p>
          <a:p>
            <a:pPr lvl="1"/>
            <a:r>
              <a:rPr kumimoji="1" lang="en-US" altLang="zh-CN" dirty="0"/>
              <a:t>Work distribution to multiple cores (CPU needs to use </a:t>
            </a:r>
            <a:r>
              <a:rPr kumimoji="1" lang="en-US" altLang="zh-CN" dirty="0" err="1"/>
              <a:t>pthread</a:t>
            </a:r>
            <a:r>
              <a:rPr kumimoji="1" lang="en-US" altLang="zh-CN" dirty="0"/>
              <a:t>)</a:t>
            </a:r>
          </a:p>
          <a:p>
            <a:pPr lvl="1"/>
            <a:r>
              <a:rPr kumimoji="1" lang="en-US" altLang="zh-CN" dirty="0"/>
              <a:t>Conditional branches</a:t>
            </a:r>
          </a:p>
          <a:p>
            <a:pPr lvl="1"/>
            <a:r>
              <a:rPr kumimoji="1" lang="en-US" altLang="zh-CN" dirty="0"/>
              <a:t>No need to call low-level AVX instructions </a:t>
            </a:r>
          </a:p>
          <a:p>
            <a:pPr lvl="1"/>
            <a:r>
              <a:rPr kumimoji="1" lang="en-US" altLang="zh-CN" dirty="0"/>
              <a:t>Etc. </a:t>
            </a:r>
          </a:p>
          <a:p>
            <a:r>
              <a:rPr kumimoji="1" lang="en-US" altLang="zh-CN" dirty="0"/>
              <a:t>The comparison is not so fair, but shows the overall trend </a:t>
            </a:r>
          </a:p>
          <a:p>
            <a:pPr lvl="1"/>
            <a:r>
              <a:rPr kumimoji="1" lang="en-US" altLang="zh-CN" dirty="0"/>
              <a:t>GPU has high bandwidth memory</a:t>
            </a:r>
          </a:p>
          <a:p>
            <a:pPr lvl="1"/>
            <a:r>
              <a:rPr kumimoji="1" lang="en-US" altLang="zh-CN" dirty="0"/>
              <a:t>GPU has no cache coherence</a:t>
            </a:r>
          </a:p>
          <a:p>
            <a:pPr lvl="1"/>
            <a:r>
              <a:rPr kumimoji="1" lang="en-US" altLang="zh-CN" dirty="0"/>
              <a:t>Etc. </a:t>
            </a:r>
          </a:p>
          <a:p>
            <a:endParaRPr kumimoji="1" lang="zh-CN" altLang="en-US" dirty="0"/>
          </a:p>
        </p:txBody>
      </p:sp>
      <p:sp>
        <p:nvSpPr>
          <p:cNvPr id="4" name="灯片编号占位符 3">
            <a:extLst>
              <a:ext uri="{FF2B5EF4-FFF2-40B4-BE49-F238E27FC236}">
                <a16:creationId xmlns:a16="http://schemas.microsoft.com/office/drawing/2014/main" id="{2884188B-75D7-EF1C-5C35-A34FCEB11369}"/>
              </a:ext>
            </a:extLst>
          </p:cNvPr>
          <p:cNvSpPr>
            <a:spLocks noGrp="1"/>
          </p:cNvSpPr>
          <p:nvPr>
            <p:ph type="sldNum" sz="quarter" idx="12"/>
          </p:nvPr>
        </p:nvSpPr>
        <p:spPr/>
        <p:txBody>
          <a:bodyPr/>
          <a:lstStyle/>
          <a:p>
            <a:fld id="{ADE361C3-C043-4A6E-BDCE-8DA1E7D90A3B}" type="slidenum">
              <a:rPr lang="zh-CN" altLang="en-US" smtClean="0"/>
              <a:pPr/>
              <a:t>65</a:t>
            </a:fld>
            <a:endParaRPr lang="zh-CN" altLang="en-US" dirty="0"/>
          </a:p>
        </p:txBody>
      </p:sp>
    </p:spTree>
    <p:extLst>
      <p:ext uri="{BB962C8B-B14F-4D97-AF65-F5344CB8AC3E}">
        <p14:creationId xmlns:p14="http://schemas.microsoft.com/office/powerpoint/2010/main" val="15037695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63514-F4E7-402D-EAB5-E54D2660950A}"/>
              </a:ext>
            </a:extLst>
          </p:cNvPr>
          <p:cNvSpPr>
            <a:spLocks noGrp="1"/>
          </p:cNvSpPr>
          <p:nvPr>
            <p:ph type="title"/>
          </p:nvPr>
        </p:nvSpPr>
        <p:spPr/>
        <p:txBody>
          <a:bodyPr/>
          <a:lstStyle/>
          <a:p>
            <a:r>
              <a:rPr kumimoji="1" lang="en-US" altLang="zh-CN" dirty="0"/>
              <a:t>Summary: parallelism on a single device </a:t>
            </a:r>
            <a:endParaRPr kumimoji="1" lang="zh-CN" altLang="en-US" dirty="0"/>
          </a:p>
        </p:txBody>
      </p:sp>
      <p:sp>
        <p:nvSpPr>
          <p:cNvPr id="3" name="内容占位符 2">
            <a:extLst>
              <a:ext uri="{FF2B5EF4-FFF2-40B4-BE49-F238E27FC236}">
                <a16:creationId xmlns:a16="http://schemas.microsoft.com/office/drawing/2014/main" id="{96CE8CB1-84C5-1ECB-B6B2-490EAF6B02C5}"/>
              </a:ext>
            </a:extLst>
          </p:cNvPr>
          <p:cNvSpPr>
            <a:spLocks noGrp="1"/>
          </p:cNvSpPr>
          <p:nvPr>
            <p:ph idx="1"/>
          </p:nvPr>
        </p:nvSpPr>
        <p:spPr/>
        <p:txBody>
          <a:bodyPr/>
          <a:lstStyle/>
          <a:p>
            <a:r>
              <a:rPr kumimoji="1" lang="en-US" altLang="zh-CN" dirty="0"/>
              <a:t>3 parallelism strategies on a single device </a:t>
            </a:r>
          </a:p>
          <a:p>
            <a:pPr lvl="1"/>
            <a:r>
              <a:rPr kumimoji="1" lang="en-US" altLang="zh-CN" dirty="0"/>
              <a:t>Single core+: pipeline + super scalar with instruction level parallelism (ILP)</a:t>
            </a:r>
          </a:p>
          <a:p>
            <a:pPr lvl="1"/>
            <a:r>
              <a:rPr kumimoji="1" lang="en-US" altLang="zh-CN" dirty="0"/>
              <a:t>Single core++: added SIMD support </a:t>
            </a:r>
          </a:p>
          <a:p>
            <a:pPr lvl="1"/>
            <a:r>
              <a:rPr kumimoji="1" lang="en-US" altLang="zh-CN" dirty="0"/>
              <a:t>Multiple core: a single core (single core, single core+, single core++) can be glued together !  </a:t>
            </a:r>
          </a:p>
          <a:p>
            <a:r>
              <a:rPr kumimoji="1" lang="en-US" altLang="zh-CN" dirty="0"/>
              <a:t>Question: what’s next? Single core+++++? </a:t>
            </a:r>
          </a:p>
          <a:p>
            <a:pPr lvl="1"/>
            <a:r>
              <a:rPr kumimoji="1" lang="en-US" altLang="zh-CN" dirty="0"/>
              <a:t>Solution (Out of the scope of this lecture): domain-specific accelerators ! </a:t>
            </a:r>
            <a:endParaRPr kumimoji="1" lang="zh-CN" altLang="en-US" dirty="0"/>
          </a:p>
        </p:txBody>
      </p:sp>
      <p:sp>
        <p:nvSpPr>
          <p:cNvPr id="4" name="灯片编号占位符 3">
            <a:extLst>
              <a:ext uri="{FF2B5EF4-FFF2-40B4-BE49-F238E27FC236}">
                <a16:creationId xmlns:a16="http://schemas.microsoft.com/office/drawing/2014/main" id="{F4C30949-0C0D-307B-E06F-AE779ED5857E}"/>
              </a:ext>
            </a:extLst>
          </p:cNvPr>
          <p:cNvSpPr>
            <a:spLocks noGrp="1"/>
          </p:cNvSpPr>
          <p:nvPr>
            <p:ph type="sldNum" sz="quarter" idx="12"/>
          </p:nvPr>
        </p:nvSpPr>
        <p:spPr/>
        <p:txBody>
          <a:bodyPr/>
          <a:lstStyle/>
          <a:p>
            <a:fld id="{ADE361C3-C043-4A6E-BDCE-8DA1E7D90A3B}" type="slidenum">
              <a:rPr lang="zh-CN" altLang="en-US" smtClean="0"/>
              <a:pPr/>
              <a:t>66</a:t>
            </a:fld>
            <a:endParaRPr lang="zh-CN" altLang="en-US" dirty="0"/>
          </a:p>
        </p:txBody>
      </p:sp>
    </p:spTree>
    <p:extLst>
      <p:ext uri="{BB962C8B-B14F-4D97-AF65-F5344CB8AC3E}">
        <p14:creationId xmlns:p14="http://schemas.microsoft.com/office/powerpoint/2010/main" val="1863751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D5F651-2F5C-7201-4109-C9FB2D1EF554}"/>
              </a:ext>
            </a:extLst>
          </p:cNvPr>
          <p:cNvSpPr>
            <a:spLocks noGrp="1"/>
          </p:cNvSpPr>
          <p:nvPr>
            <p:ph type="title"/>
          </p:nvPr>
        </p:nvSpPr>
        <p:spPr/>
        <p:txBody>
          <a:bodyPr/>
          <a:lstStyle/>
          <a:p>
            <a:r>
              <a:rPr kumimoji="1" lang="en-US" altLang="zh-CN" dirty="0"/>
              <a:t>The era of domain-specific accelerators </a:t>
            </a:r>
            <a:endParaRPr kumimoji="1" lang="zh-CN" altLang="en-US" dirty="0"/>
          </a:p>
        </p:txBody>
      </p:sp>
      <p:sp>
        <p:nvSpPr>
          <p:cNvPr id="3" name="内容占位符 2">
            <a:extLst>
              <a:ext uri="{FF2B5EF4-FFF2-40B4-BE49-F238E27FC236}">
                <a16:creationId xmlns:a16="http://schemas.microsoft.com/office/drawing/2014/main" id="{6A2E1B54-4A00-2D7F-E4AB-4E0117D1FCE7}"/>
              </a:ext>
            </a:extLst>
          </p:cNvPr>
          <p:cNvSpPr>
            <a:spLocks noGrp="1"/>
          </p:cNvSpPr>
          <p:nvPr>
            <p:ph idx="1"/>
          </p:nvPr>
        </p:nvSpPr>
        <p:spPr>
          <a:xfrm>
            <a:off x="302840" y="1129308"/>
            <a:ext cx="8229600" cy="4356826"/>
          </a:xfrm>
        </p:spPr>
        <p:txBody>
          <a:bodyPr>
            <a:normAutofit/>
          </a:bodyPr>
          <a:lstStyle/>
          <a:p>
            <a:r>
              <a:rPr kumimoji="1" lang="en-US" altLang="zh-CN" dirty="0"/>
              <a:t>Accelerators (even on general-purpose computing devices) </a:t>
            </a:r>
          </a:p>
          <a:p>
            <a:pPr lvl="1"/>
            <a:r>
              <a:rPr kumimoji="1" lang="en-US" altLang="zh-CN" dirty="0"/>
              <a:t>Hardware designed to fulfill a single task </a:t>
            </a:r>
          </a:p>
          <a:p>
            <a:pPr lvl="1"/>
            <a:r>
              <a:rPr kumimoji="1" lang="en-US" altLang="zh-CN" dirty="0"/>
              <a:t>Typically are not general-purpose, e.g., not programmable  </a:t>
            </a:r>
          </a:p>
          <a:p>
            <a:r>
              <a:rPr kumimoji="1" lang="en-US" altLang="zh-CN" dirty="0"/>
              <a:t>CPU: </a:t>
            </a:r>
          </a:p>
          <a:p>
            <a:pPr lvl="1"/>
            <a:r>
              <a:rPr kumimoji="1" lang="en-US" altLang="zh-CN" dirty="0"/>
              <a:t>SIMD + Matrix accelerators (e.g., Intel’s AMX accelerators) </a:t>
            </a:r>
          </a:p>
          <a:p>
            <a:r>
              <a:rPr kumimoji="1" lang="en-US" altLang="zh-CN" dirty="0"/>
              <a:t>GPU:</a:t>
            </a:r>
          </a:p>
          <a:p>
            <a:pPr lvl="1"/>
            <a:r>
              <a:rPr kumimoji="1" lang="en-US" altLang="zh-CN" dirty="0"/>
              <a:t> </a:t>
            </a:r>
            <a:r>
              <a:rPr kumimoji="1" lang="en-US" altLang="zh-CN" dirty="0" err="1"/>
              <a:t>Tensorcore</a:t>
            </a:r>
            <a:r>
              <a:rPr kumimoji="1" lang="en-US" altLang="zh-CN" dirty="0"/>
              <a:t>: accelerators for matrix operations </a:t>
            </a:r>
          </a:p>
          <a:p>
            <a:r>
              <a:rPr kumimoji="1" lang="en-US" altLang="zh-CN" dirty="0"/>
              <a:t>TPU (Tensor processing unit): </a:t>
            </a:r>
          </a:p>
          <a:p>
            <a:pPr lvl="1"/>
            <a:r>
              <a:rPr kumimoji="1" lang="en-US" altLang="zh-CN" dirty="0"/>
              <a:t>tensor process (optimized for large matrix operations)</a:t>
            </a:r>
          </a:p>
          <a:p>
            <a:endParaRPr kumimoji="1" lang="zh-CN" altLang="en-US" dirty="0"/>
          </a:p>
        </p:txBody>
      </p:sp>
      <p:sp>
        <p:nvSpPr>
          <p:cNvPr id="4" name="灯片编号占位符 3">
            <a:extLst>
              <a:ext uri="{FF2B5EF4-FFF2-40B4-BE49-F238E27FC236}">
                <a16:creationId xmlns:a16="http://schemas.microsoft.com/office/drawing/2014/main" id="{842F1D62-A489-8308-AF39-676218817E74}"/>
              </a:ext>
            </a:extLst>
          </p:cNvPr>
          <p:cNvSpPr>
            <a:spLocks noGrp="1"/>
          </p:cNvSpPr>
          <p:nvPr>
            <p:ph type="sldNum" sz="quarter" idx="12"/>
          </p:nvPr>
        </p:nvSpPr>
        <p:spPr/>
        <p:txBody>
          <a:bodyPr/>
          <a:lstStyle/>
          <a:p>
            <a:fld id="{ADE361C3-C043-4A6E-BDCE-8DA1E7D90A3B}" type="slidenum">
              <a:rPr lang="zh-CN" altLang="en-US" smtClean="0"/>
              <a:pPr/>
              <a:t>67</a:t>
            </a:fld>
            <a:endParaRPr lang="zh-CN" altLang="en-US" dirty="0"/>
          </a:p>
        </p:txBody>
      </p:sp>
      <p:pic>
        <p:nvPicPr>
          <p:cNvPr id="5" name="图片 4">
            <a:extLst>
              <a:ext uri="{FF2B5EF4-FFF2-40B4-BE49-F238E27FC236}">
                <a16:creationId xmlns:a16="http://schemas.microsoft.com/office/drawing/2014/main" id="{EEE5BA9B-E21A-733B-3226-086680ABDF52}"/>
              </a:ext>
            </a:extLst>
          </p:cNvPr>
          <p:cNvPicPr>
            <a:picLocks noChangeAspect="1"/>
          </p:cNvPicPr>
          <p:nvPr/>
        </p:nvPicPr>
        <p:blipFill>
          <a:blip r:embed="rId2"/>
          <a:stretch>
            <a:fillRect/>
          </a:stretch>
        </p:blipFill>
        <p:spPr>
          <a:xfrm>
            <a:off x="7210047" y="1127659"/>
            <a:ext cx="1476753" cy="2931790"/>
          </a:xfrm>
          <a:prstGeom prst="rect">
            <a:avLst/>
          </a:prstGeom>
        </p:spPr>
      </p:pic>
    </p:spTree>
    <p:extLst>
      <p:ext uri="{BB962C8B-B14F-4D97-AF65-F5344CB8AC3E}">
        <p14:creationId xmlns:p14="http://schemas.microsoft.com/office/powerpoint/2010/main" val="39089367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23088E-295B-4047-31CB-0877B817CB9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4F7B91F-FAA4-389E-AA46-DF43A164A2AD}"/>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F841E57B-43B7-6799-B09B-9BAA5E1552B6}"/>
              </a:ext>
            </a:extLst>
          </p:cNvPr>
          <p:cNvSpPr>
            <a:spLocks noGrp="1"/>
          </p:cNvSpPr>
          <p:nvPr>
            <p:ph type="sldNum" sz="quarter" idx="12"/>
          </p:nvPr>
        </p:nvSpPr>
        <p:spPr/>
        <p:txBody>
          <a:bodyPr/>
          <a:lstStyle/>
          <a:p>
            <a:fld id="{ADE361C3-C043-4A6E-BDCE-8DA1E7D90A3B}" type="slidenum">
              <a:rPr lang="zh-CN" altLang="en-US" smtClean="0"/>
              <a:pPr/>
              <a:t>68</a:t>
            </a:fld>
            <a:endParaRPr lang="zh-CN" altLang="en-US" dirty="0"/>
          </a:p>
        </p:txBody>
      </p:sp>
      <p:pic>
        <p:nvPicPr>
          <p:cNvPr id="5" name="Picture 3">
            <a:extLst>
              <a:ext uri="{FF2B5EF4-FFF2-40B4-BE49-F238E27FC236}">
                <a16:creationId xmlns:a16="http://schemas.microsoft.com/office/drawing/2014/main" id="{38EDCCA2-8B32-4F08-3FDC-A69DB73B18B2}"/>
              </a:ext>
            </a:extLst>
          </p:cNvPr>
          <p:cNvPicPr>
            <a:picLocks noChangeAspect="1"/>
          </p:cNvPicPr>
          <p:nvPr/>
        </p:nvPicPr>
        <p:blipFill>
          <a:blip r:embed="rId2"/>
          <a:stretch>
            <a:fillRect/>
          </a:stretch>
        </p:blipFill>
        <p:spPr>
          <a:xfrm>
            <a:off x="151420" y="299361"/>
            <a:ext cx="8841160" cy="4970488"/>
          </a:xfrm>
          <a:prstGeom prst="rect">
            <a:avLst/>
          </a:prstGeom>
        </p:spPr>
      </p:pic>
    </p:spTree>
    <p:extLst>
      <p:ext uri="{BB962C8B-B14F-4D97-AF65-F5344CB8AC3E}">
        <p14:creationId xmlns:p14="http://schemas.microsoft.com/office/powerpoint/2010/main" val="33408547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80574-AB2A-C64A-A071-5CCF49664706}"/>
              </a:ext>
            </a:extLst>
          </p:cNvPr>
          <p:cNvSpPr>
            <a:spLocks noGrp="1"/>
          </p:cNvSpPr>
          <p:nvPr>
            <p:ph type="title"/>
          </p:nvPr>
        </p:nvSpPr>
        <p:spPr/>
        <p:txBody>
          <a:bodyPr/>
          <a:lstStyle/>
          <a:p>
            <a:r>
              <a:rPr lang="en-US" altLang="zh-CN" dirty="0"/>
              <a:t>Accelerators: Flexibility vs. Efficiency Tradeoffs</a:t>
            </a:r>
            <a:endParaRPr kumimoji="1" lang="zh-CN" altLang="en-US" dirty="0"/>
          </a:p>
        </p:txBody>
      </p:sp>
      <p:sp>
        <p:nvSpPr>
          <p:cNvPr id="4" name="灯片编号占位符 3">
            <a:extLst>
              <a:ext uri="{FF2B5EF4-FFF2-40B4-BE49-F238E27FC236}">
                <a16:creationId xmlns:a16="http://schemas.microsoft.com/office/drawing/2014/main" id="{5418DD74-16BE-0C4F-96FF-F92BB6E9FA5F}"/>
              </a:ext>
            </a:extLst>
          </p:cNvPr>
          <p:cNvSpPr>
            <a:spLocks noGrp="1"/>
          </p:cNvSpPr>
          <p:nvPr>
            <p:ph type="sldNum" sz="quarter" idx="12"/>
          </p:nvPr>
        </p:nvSpPr>
        <p:spPr/>
        <p:txBody>
          <a:bodyPr/>
          <a:lstStyle/>
          <a:p>
            <a:fld id="{ADE361C3-C043-4A6E-BDCE-8DA1E7D90A3B}" type="slidenum">
              <a:rPr lang="zh-CN" altLang="en-US" smtClean="0"/>
              <a:t>69</a:t>
            </a:fld>
            <a:endParaRPr lang="zh-CN" altLang="en-US"/>
          </a:p>
        </p:txBody>
      </p:sp>
      <p:pic>
        <p:nvPicPr>
          <p:cNvPr id="6" name="图片 5" descr="日程表&#10;&#10;低可信度描述已自动生成">
            <a:extLst>
              <a:ext uri="{FF2B5EF4-FFF2-40B4-BE49-F238E27FC236}">
                <a16:creationId xmlns:a16="http://schemas.microsoft.com/office/drawing/2014/main" id="{0FCFFBC0-4E97-F548-8D87-678D61549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2" y="1316061"/>
            <a:ext cx="6977742" cy="3794147"/>
          </a:xfrm>
          <a:prstGeom prst="rect">
            <a:avLst/>
          </a:prstGeom>
        </p:spPr>
      </p:pic>
    </p:spTree>
    <p:extLst>
      <p:ext uri="{BB962C8B-B14F-4D97-AF65-F5344CB8AC3E}">
        <p14:creationId xmlns:p14="http://schemas.microsoft.com/office/powerpoint/2010/main" val="2984842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BBF3E-CC5F-7772-FD0C-8EC3AE4ED21F}"/>
              </a:ext>
            </a:extLst>
          </p:cNvPr>
          <p:cNvSpPr>
            <a:spLocks noGrp="1"/>
          </p:cNvSpPr>
          <p:nvPr>
            <p:ph type="title"/>
          </p:nvPr>
        </p:nvSpPr>
        <p:spPr/>
        <p:txBody>
          <a:bodyPr/>
          <a:lstStyle/>
          <a:p>
            <a:r>
              <a:rPr kumimoji="1" lang="en-US" altLang="zh-CN" dirty="0"/>
              <a:t>Supervised learning &amp; gradient decent &amp; its computation requirements </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18B9261-34AF-08B0-EA61-02F4F685A990}"/>
                  </a:ext>
                </a:extLst>
              </p:cNvPr>
              <p:cNvSpPr>
                <a:spLocks noGrp="1"/>
              </p:cNvSpPr>
              <p:nvPr>
                <p:ph idx="1"/>
              </p:nvPr>
            </p:nvSpPr>
            <p:spPr>
              <a:xfrm>
                <a:off x="302840" y="1129308"/>
                <a:ext cx="8841160" cy="4585692"/>
              </a:xfrm>
            </p:spPr>
            <p:txBody>
              <a:bodyPr>
                <a:normAutofit/>
              </a:bodyPr>
              <a:lstStyle/>
              <a:p>
                <a:r>
                  <a:rPr kumimoji="1" lang="en-US" altLang="zh-CN" dirty="0"/>
                  <a:t>Supervised learning </a:t>
                </a:r>
              </a:p>
              <a:p>
                <a:pPr lvl="1"/>
                <a:r>
                  <a:rPr kumimoji="1" lang="en-US" altLang="zh-CN" dirty="0"/>
                  <a:t>We have some known </a:t>
                </a:r>
                <a:r>
                  <a:rPr kumimoji="1" lang="en-US" altLang="zh-CN" b="1" dirty="0">
                    <a:solidFill>
                      <a:srgbClr val="FF0000"/>
                    </a:solidFill>
                  </a:rPr>
                  <a:t>n</a:t>
                </a:r>
                <a:r>
                  <a:rPr kumimoji="1" lang="en-US" altLang="zh-CN" dirty="0"/>
                  <a:t> </a:t>
                </a:r>
                <a14:m>
                  <m:oMath xmlns:m="http://schemas.openxmlformats.org/officeDocument/2006/math">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𝑠</m:t>
                    </m:r>
                  </m:oMath>
                </a14:m>
                <a:r>
                  <a:rPr kumimoji="1" lang="en-US" altLang="zh-CN" b="0" dirty="0"/>
                  <a:t> as </a:t>
                </a:r>
                <a14:m>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𝑌</m:t>
                    </m:r>
                    <m:r>
                      <a:rPr kumimoji="1" lang="en-US" altLang="zh-CN" b="0" i="1" smtClean="0">
                        <a:latin typeface="Cambria Math" panose="02040503050406030204" pitchFamily="18" charset="0"/>
                      </a:rPr>
                      <m:t>)</m:t>
                    </m:r>
                  </m:oMath>
                </a14:m>
                <a:endParaRPr kumimoji="1" lang="en-US" altLang="zh-CN" b="0" dirty="0"/>
              </a:p>
              <a:p>
                <a:pPr lvl="1"/>
                <a:r>
                  <a:rPr kumimoji="1" lang="en-US" altLang="zh-CN" dirty="0"/>
                  <a:t>We have a cost function (L), e.g., </a:t>
                </a:r>
                <a14:m>
                  <m:oMath xmlns:m="http://schemas.openxmlformats.org/officeDocument/2006/math">
                    <m:r>
                      <a:rPr kumimoji="1" lang="en-US" altLang="zh-CN" b="0" i="1" smtClean="0">
                        <a:solidFill>
                          <a:srgbClr val="FF0000"/>
                        </a:solidFill>
                        <a:latin typeface="Cambria Math" panose="02040503050406030204" pitchFamily="18" charset="0"/>
                      </a:rPr>
                      <m:t>𝐿</m:t>
                    </m:r>
                    <m:d>
                      <m:dPr>
                        <m:ctrlPr>
                          <a:rPr kumimoji="1" lang="en-US" altLang="zh-CN" b="0" i="1" smtClean="0">
                            <a:solidFill>
                              <a:srgbClr val="FF0000"/>
                            </a:solidFill>
                            <a:latin typeface="Cambria Math" panose="02040503050406030204" pitchFamily="18" charset="0"/>
                          </a:rPr>
                        </m:ctrlPr>
                      </m:dPr>
                      <m:e>
                        <m:r>
                          <a:rPr kumimoji="1" lang="en-US" altLang="zh-CN" b="0" i="1" smtClean="0">
                            <a:solidFill>
                              <a:srgbClr val="FF0000"/>
                            </a:solidFill>
                            <a:latin typeface="Cambria Math" panose="02040503050406030204" pitchFamily="18" charset="0"/>
                          </a:rPr>
                          <m:t>𝑋</m:t>
                        </m:r>
                        <m:r>
                          <a:rPr kumimoji="1" lang="en-US" altLang="zh-CN" b="0" i="1" smtClean="0">
                            <a:solidFill>
                              <a:srgbClr val="FF0000"/>
                            </a:solidFill>
                            <a:latin typeface="Cambria Math" panose="02040503050406030204" pitchFamily="18" charset="0"/>
                          </a:rPr>
                          <m:t>,</m:t>
                        </m:r>
                        <m:r>
                          <a:rPr kumimoji="1" lang="en-US" altLang="zh-CN" b="0" i="1" smtClean="0">
                            <a:solidFill>
                              <a:srgbClr val="FF0000"/>
                            </a:solidFill>
                            <a:latin typeface="Cambria Math" panose="02040503050406030204" pitchFamily="18" charset="0"/>
                          </a:rPr>
                          <m:t>𝑌</m:t>
                        </m:r>
                      </m:e>
                    </m:d>
                    <m:r>
                      <a:rPr kumimoji="1" lang="en-US" altLang="zh-CN" b="0" i="1" smtClean="0">
                        <a:solidFill>
                          <a:srgbClr val="FF0000"/>
                        </a:solidFill>
                        <a:latin typeface="Cambria Math" panose="02040503050406030204" pitchFamily="18" charset="0"/>
                      </a:rPr>
                      <m:t>=</m:t>
                    </m:r>
                    <m:nary>
                      <m:naryPr>
                        <m:chr m:val="∑"/>
                        <m:ctrlPr>
                          <a:rPr kumimoji="1" lang="en-US" altLang="zh-CN" b="0" i="1" smtClean="0">
                            <a:solidFill>
                              <a:srgbClr val="FF0000"/>
                            </a:solidFill>
                            <a:latin typeface="Cambria Math" panose="02040503050406030204" pitchFamily="18" charset="0"/>
                          </a:rPr>
                        </m:ctrlPr>
                      </m:naryPr>
                      <m:sub>
                        <m:r>
                          <a:rPr kumimoji="1" lang="en-US" altLang="zh-CN" b="0" i="1" smtClean="0">
                            <a:solidFill>
                              <a:srgbClr val="FF0000"/>
                            </a:solidFill>
                            <a:latin typeface="Cambria Math" panose="02040503050406030204" pitchFamily="18" charset="0"/>
                          </a:rPr>
                          <m:t>𝑘</m:t>
                        </m:r>
                        <m:r>
                          <a:rPr kumimoji="1" lang="en-US" altLang="zh-CN" b="0" i="1" smtClean="0">
                            <a:solidFill>
                              <a:srgbClr val="FF0000"/>
                            </a:solidFill>
                            <a:latin typeface="Cambria Math" panose="02040503050406030204" pitchFamily="18" charset="0"/>
                          </a:rPr>
                          <m:t>=0</m:t>
                        </m:r>
                      </m:sub>
                      <m:sup>
                        <m:r>
                          <a:rPr kumimoji="1" lang="en-US" altLang="zh-CN" b="0" i="1" smtClean="0">
                            <a:solidFill>
                              <a:srgbClr val="FF0000"/>
                            </a:solidFill>
                            <a:latin typeface="Cambria Math" panose="02040503050406030204" pitchFamily="18" charset="0"/>
                          </a:rPr>
                          <m:t>𝑛</m:t>
                        </m:r>
                      </m:sup>
                      <m:e>
                        <m:r>
                          <a:rPr kumimoji="1" lang="en-US" altLang="zh-CN" b="0" i="1" smtClean="0">
                            <a:solidFill>
                              <a:srgbClr val="FF0000"/>
                            </a:solidFill>
                            <a:latin typeface="Cambria Math" panose="02040503050406030204" pitchFamily="18" charset="0"/>
                          </a:rPr>
                          <m:t>(</m:t>
                        </m:r>
                        <m:r>
                          <a:rPr kumimoji="1" lang="en-US" altLang="zh-CN" b="0" i="1" smtClean="0">
                            <a:solidFill>
                              <a:srgbClr val="FF0000"/>
                            </a:solidFill>
                            <a:latin typeface="Cambria Math" panose="02040503050406030204" pitchFamily="18" charset="0"/>
                          </a:rPr>
                          <m:t>𝑁𝑁</m:t>
                        </m:r>
                        <m:r>
                          <a:rPr kumimoji="1" lang="en-US" altLang="zh-CN" b="0" i="1" smtClean="0">
                            <a:solidFill>
                              <a:srgbClr val="FF0000"/>
                            </a:solidFill>
                            <a:latin typeface="Cambria Math" panose="02040503050406030204" pitchFamily="18" charset="0"/>
                          </a:rPr>
                          <m:t>(</m:t>
                        </m:r>
                        <m:r>
                          <a:rPr kumimoji="1" lang="en-US" altLang="zh-CN" b="0" i="1" smtClean="0">
                            <a:solidFill>
                              <a:srgbClr val="FF0000"/>
                            </a:solidFill>
                            <a:latin typeface="Cambria Math" panose="02040503050406030204" pitchFamily="18" charset="0"/>
                          </a:rPr>
                          <m:t>𝑥𝑘</m:t>
                        </m:r>
                        <m:r>
                          <a:rPr kumimoji="1" lang="en-US" altLang="zh-CN" b="0" i="1" smtClean="0">
                            <a:solidFill>
                              <a:srgbClr val="FF0000"/>
                            </a:solidFill>
                            <a:latin typeface="Cambria Math" panose="02040503050406030204" pitchFamily="18" charset="0"/>
                          </a:rPr>
                          <m:t>)</m:t>
                        </m:r>
                      </m:e>
                    </m:nary>
                    <m:r>
                      <a:rPr kumimoji="1" lang="en-US" altLang="zh-CN" b="0" i="1" smtClean="0">
                        <a:solidFill>
                          <a:srgbClr val="FF0000"/>
                        </a:solidFill>
                        <a:latin typeface="Cambria Math" panose="02040503050406030204" pitchFamily="18" charset="0"/>
                      </a:rPr>
                      <m:t>−</m:t>
                    </m:r>
                    <m:r>
                      <a:rPr kumimoji="1" lang="en-US" altLang="zh-CN" b="0" i="1" smtClean="0">
                        <a:solidFill>
                          <a:srgbClr val="FF0000"/>
                        </a:solidFill>
                        <a:latin typeface="Cambria Math" panose="02040503050406030204" pitchFamily="18" charset="0"/>
                      </a:rPr>
                      <m:t>𝑦𝑘</m:t>
                    </m:r>
                    <m:r>
                      <a:rPr kumimoji="1" lang="en-US" altLang="zh-CN" b="0" i="0" smtClean="0">
                        <a:solidFill>
                          <a:srgbClr val="FF0000"/>
                        </a:solidFill>
                        <a:latin typeface="Cambria Math" panose="02040503050406030204" pitchFamily="18" charset="0"/>
                      </a:rPr>
                      <m:t>)</m:t>
                    </m:r>
                    <m:r>
                      <a:rPr kumimoji="1" lang="en-US" altLang="zh-CN" b="0" i="0" baseline="30000" smtClean="0">
                        <a:solidFill>
                          <a:srgbClr val="FF0000"/>
                        </a:solidFill>
                        <a:latin typeface="Cambria Math" panose="02040503050406030204" pitchFamily="18" charset="0"/>
                      </a:rPr>
                      <m:t>2</m:t>
                    </m:r>
                    <m:r>
                      <a:rPr kumimoji="1" lang="en-US" altLang="zh-CN" b="0" i="0" smtClean="0">
                        <a:solidFill>
                          <a:srgbClr val="FF0000"/>
                        </a:solidFill>
                        <a:latin typeface="Cambria Math" panose="02040503050406030204" pitchFamily="18" charset="0"/>
                      </a:rPr>
                      <m:t>=</m:t>
                    </m:r>
                  </m:oMath>
                </a14:m>
                <a:r>
                  <a:rPr kumimoji="1" lang="en-US" altLang="zh-CN" dirty="0">
                    <a:solidFill>
                      <a:srgbClr val="FF0000"/>
                    </a:solidFill>
                  </a:rPr>
                  <a:t> </a:t>
                </a:r>
                <a14:m>
                  <m:oMath xmlns:m="http://schemas.openxmlformats.org/officeDocument/2006/math">
                    <m:nary>
                      <m:naryPr>
                        <m:chr m:val="∑"/>
                        <m:ctrlPr>
                          <a:rPr kumimoji="1" lang="en-US" altLang="zh-CN" i="1">
                            <a:solidFill>
                              <a:srgbClr val="FF0000"/>
                            </a:solidFill>
                            <a:latin typeface="Cambria Math" panose="02040503050406030204" pitchFamily="18" charset="0"/>
                          </a:rPr>
                        </m:ctrlPr>
                      </m:naryPr>
                      <m:sub>
                        <m:r>
                          <a:rPr kumimoji="1" lang="en-US" altLang="zh-CN" i="1">
                            <a:solidFill>
                              <a:srgbClr val="FF0000"/>
                            </a:solidFill>
                            <a:latin typeface="Cambria Math" panose="02040503050406030204" pitchFamily="18" charset="0"/>
                          </a:rPr>
                          <m:t>𝑘</m:t>
                        </m:r>
                        <m:r>
                          <a:rPr kumimoji="1" lang="en-US" altLang="zh-CN" i="1">
                            <a:solidFill>
                              <a:srgbClr val="FF0000"/>
                            </a:solidFill>
                            <a:latin typeface="Cambria Math" panose="02040503050406030204" pitchFamily="18" charset="0"/>
                          </a:rPr>
                          <m:t>=0</m:t>
                        </m:r>
                      </m:sub>
                      <m:sup>
                        <m:r>
                          <a:rPr kumimoji="1" lang="en-US" altLang="zh-CN" i="1">
                            <a:solidFill>
                              <a:srgbClr val="FF0000"/>
                            </a:solidFill>
                            <a:latin typeface="Cambria Math" panose="02040503050406030204" pitchFamily="18" charset="0"/>
                          </a:rPr>
                          <m:t>𝑛</m:t>
                        </m:r>
                      </m:sup>
                      <m:e>
                        <m:r>
                          <a:rPr kumimoji="1" lang="en-US" altLang="zh-CN" b="0" i="1" smtClean="0">
                            <a:solidFill>
                              <a:srgbClr val="FF0000"/>
                            </a:solidFill>
                            <a:latin typeface="Cambria Math" panose="02040503050406030204" pitchFamily="18" charset="0"/>
                          </a:rPr>
                          <m:t>𝐿</m:t>
                        </m:r>
                        <m:r>
                          <a:rPr kumimoji="1" lang="en-US" altLang="zh-CN" b="0" i="1" smtClean="0">
                            <a:solidFill>
                              <a:srgbClr val="FF0000"/>
                            </a:solidFill>
                            <a:latin typeface="Cambria Math" panose="02040503050406030204" pitchFamily="18" charset="0"/>
                          </a:rPr>
                          <m:t>(</m:t>
                        </m:r>
                        <m:r>
                          <a:rPr kumimoji="1" lang="en-US" altLang="zh-CN" i="1">
                            <a:solidFill>
                              <a:srgbClr val="FF0000"/>
                            </a:solidFill>
                            <a:latin typeface="Cambria Math" panose="02040503050406030204" pitchFamily="18" charset="0"/>
                          </a:rPr>
                          <m:t>𝑁𝑁</m:t>
                        </m:r>
                        <m:d>
                          <m:dPr>
                            <m:ctrlPr>
                              <a:rPr kumimoji="1" lang="en-US" altLang="zh-CN" i="1">
                                <a:solidFill>
                                  <a:srgbClr val="FF0000"/>
                                </a:solidFill>
                                <a:latin typeface="Cambria Math" panose="02040503050406030204" pitchFamily="18" charset="0"/>
                              </a:rPr>
                            </m:ctrlPr>
                          </m:dPr>
                          <m:e>
                            <m:r>
                              <a:rPr kumimoji="1" lang="en-US" altLang="zh-CN" i="1">
                                <a:solidFill>
                                  <a:srgbClr val="FF0000"/>
                                </a:solidFill>
                                <a:latin typeface="Cambria Math" panose="02040503050406030204" pitchFamily="18" charset="0"/>
                              </a:rPr>
                              <m:t>𝑥</m:t>
                            </m:r>
                            <m:r>
                              <a:rPr kumimoji="1" lang="en-US" altLang="zh-CN" i="1" baseline="-25000">
                                <a:solidFill>
                                  <a:srgbClr val="FF0000"/>
                                </a:solidFill>
                                <a:latin typeface="Cambria Math" panose="02040503050406030204" pitchFamily="18" charset="0"/>
                              </a:rPr>
                              <m:t>𝑘</m:t>
                            </m:r>
                          </m:e>
                        </m:d>
                        <m:r>
                          <a:rPr kumimoji="1" lang="en-US" altLang="zh-CN" b="0" i="1" smtClean="0">
                            <a:solidFill>
                              <a:srgbClr val="FF0000"/>
                            </a:solidFill>
                            <a:latin typeface="Cambria Math" panose="02040503050406030204" pitchFamily="18" charset="0"/>
                          </a:rPr>
                          <m:t>)</m:t>
                        </m:r>
                      </m:e>
                    </m:nary>
                  </m:oMath>
                </a14:m>
                <a:endParaRPr kumimoji="1" lang="en-US" altLang="zh-CN" dirty="0"/>
              </a:p>
              <a:p>
                <a:pPr lvl="1"/>
                <a:r>
                  <a:rPr kumimoji="1" lang="en-US" altLang="zh-CN" b="1" dirty="0">
                    <a:solidFill>
                      <a:srgbClr val="FF0000"/>
                    </a:solidFill>
                  </a:rPr>
                  <a:t>Goal</a:t>
                </a:r>
                <a:r>
                  <a:rPr kumimoji="1" lang="en-US" altLang="zh-CN" dirty="0"/>
                  <a:t>: find W(W1 and W2) to minimize </a:t>
                </a:r>
                <a14:m>
                  <m:oMath xmlns:m="http://schemas.openxmlformats.org/officeDocument/2006/math">
                    <m:r>
                      <a:rPr kumimoji="1" lang="en-US" altLang="zh-CN" b="0" i="1" smtClean="0">
                        <a:latin typeface="Cambria Math" panose="02040503050406030204" pitchFamily="18" charset="0"/>
                      </a:rPr>
                      <m:t>𝐿</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𝑌</m:t>
                        </m:r>
                      </m:e>
                    </m:d>
                  </m:oMath>
                </a14:m>
                <a:r>
                  <a:rPr kumimoji="1" lang="en-US" altLang="zh-CN" dirty="0"/>
                  <a:t>, i.e., </a:t>
                </a:r>
                <a14:m>
                  <m:oMath xmlns:m="http://schemas.openxmlformats.org/officeDocument/2006/math">
                    <m:r>
                      <a:rPr kumimoji="1" lang="en-US" altLang="zh-CN" b="0" i="1" smtClean="0">
                        <a:solidFill>
                          <a:srgbClr val="FF0000"/>
                        </a:solidFill>
                        <a:latin typeface="Cambria Math" panose="02040503050406030204" pitchFamily="18" charset="0"/>
                      </a:rPr>
                      <m:t>𝑎𝑟𝑔𝑚𝑖𝑛</m:t>
                    </m:r>
                    <m:r>
                      <a:rPr kumimoji="1" lang="en-US" altLang="zh-CN" b="0" i="1" baseline="-25000" smtClean="0">
                        <a:solidFill>
                          <a:srgbClr val="FF0000"/>
                        </a:solidFill>
                        <a:latin typeface="Cambria Math" panose="02040503050406030204" pitchFamily="18" charset="0"/>
                      </a:rPr>
                      <m:t>𝑊</m:t>
                    </m:r>
                    <m:r>
                      <a:rPr kumimoji="1" lang="en-US" altLang="zh-CN" b="0" i="1" smtClean="0">
                        <a:solidFill>
                          <a:srgbClr val="FF0000"/>
                        </a:solidFill>
                        <a:latin typeface="Cambria Math" panose="02040503050406030204" pitchFamily="18" charset="0"/>
                      </a:rPr>
                      <m:t>(</m:t>
                    </m:r>
                    <m:r>
                      <a:rPr kumimoji="1" lang="en-US" altLang="zh-CN" b="0" i="1" smtClean="0">
                        <a:solidFill>
                          <a:srgbClr val="FF0000"/>
                        </a:solidFill>
                        <a:latin typeface="Cambria Math" panose="02040503050406030204" pitchFamily="18" charset="0"/>
                      </a:rPr>
                      <m:t>𝐿</m:t>
                    </m:r>
                    <m:r>
                      <a:rPr kumimoji="1" lang="en-US" altLang="zh-CN" b="0" i="1" smtClean="0">
                        <a:solidFill>
                          <a:srgbClr val="FF0000"/>
                        </a:solidFill>
                        <a:latin typeface="Cambria Math" panose="02040503050406030204" pitchFamily="18" charset="0"/>
                      </a:rPr>
                      <m:t>)</m:t>
                    </m:r>
                  </m:oMath>
                </a14:m>
                <a:endParaRPr kumimoji="1" lang="en-US" altLang="zh-CN" dirty="0"/>
              </a:p>
            </p:txBody>
          </p:sp>
        </mc:Choice>
        <mc:Fallback xmlns="">
          <p:sp>
            <p:nvSpPr>
              <p:cNvPr id="3" name="内容占位符 2">
                <a:extLst>
                  <a:ext uri="{FF2B5EF4-FFF2-40B4-BE49-F238E27FC236}">
                    <a16:creationId xmlns:a16="http://schemas.microsoft.com/office/drawing/2014/main" id="{818B9261-34AF-08B0-EA61-02F4F685A990}"/>
                  </a:ext>
                </a:extLst>
              </p:cNvPr>
              <p:cNvSpPr>
                <a:spLocks noGrp="1" noRot="1" noChangeAspect="1" noMove="1" noResize="1" noEditPoints="1" noAdjustHandles="1" noChangeArrowheads="1" noChangeShapeType="1" noTextEdit="1"/>
              </p:cNvSpPr>
              <p:nvPr>
                <p:ph idx="1"/>
              </p:nvPr>
            </p:nvSpPr>
            <p:spPr>
              <a:xfrm>
                <a:off x="302840" y="1129308"/>
                <a:ext cx="8841160" cy="4585692"/>
              </a:xfrm>
              <a:blipFill>
                <a:blip r:embed="rId3"/>
                <a:stretch>
                  <a:fillRect l="-718" t="-275" r="-14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34875EEC-EEE5-5658-C8D6-362658182754}"/>
              </a:ext>
            </a:extLst>
          </p:cNvPr>
          <p:cNvSpPr>
            <a:spLocks noGrp="1"/>
          </p:cNvSpPr>
          <p:nvPr>
            <p:ph type="sldNum" sz="quarter" idx="12"/>
          </p:nvPr>
        </p:nvSpPr>
        <p:spPr/>
        <p:txBody>
          <a:bodyPr/>
          <a:lstStyle/>
          <a:p>
            <a:fld id="{ADE361C3-C043-4A6E-BDCE-8DA1E7D90A3B}" type="slidenum">
              <a:rPr lang="zh-CN" altLang="en-US" smtClean="0"/>
              <a:pPr/>
              <a:t>7</a:t>
            </a:fld>
            <a:endParaRPr lang="zh-CN" altLang="en-US" dirty="0"/>
          </a:p>
        </p:txBody>
      </p:sp>
      <p:sp>
        <p:nvSpPr>
          <p:cNvPr id="5" name="右大括号 4">
            <a:extLst>
              <a:ext uri="{FF2B5EF4-FFF2-40B4-BE49-F238E27FC236}">
                <a16:creationId xmlns:a16="http://schemas.microsoft.com/office/drawing/2014/main" id="{746336E3-70B9-A1EC-DF0A-3E1ECFF77010}"/>
              </a:ext>
            </a:extLst>
          </p:cNvPr>
          <p:cNvSpPr/>
          <p:nvPr/>
        </p:nvSpPr>
        <p:spPr>
          <a:xfrm rot="16200000">
            <a:off x="6076048" y="993411"/>
            <a:ext cx="304271" cy="15841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FF969DD-6DDA-410E-539B-105CDDEAEAB5}"/>
                  </a:ext>
                </a:extLst>
              </p:cNvPr>
              <p:cNvSpPr txBox="1"/>
              <p:nvPr/>
            </p:nvSpPr>
            <p:spPr>
              <a:xfrm>
                <a:off x="5664362" y="1213842"/>
                <a:ext cx="11276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FF0000"/>
                          </a:solidFill>
                          <a:latin typeface="Cambria Math" panose="02040503050406030204" pitchFamily="18" charset="0"/>
                        </a:rPr>
                        <m:t>𝑐𝑜𝑠𝑡</m:t>
                      </m:r>
                    </m:oMath>
                  </m:oMathPara>
                </a14:m>
                <a:endParaRPr lang="zh-CN" altLang="en-US" dirty="0"/>
              </a:p>
            </p:txBody>
          </p:sp>
        </mc:Choice>
        <mc:Fallback xmlns="">
          <p:sp>
            <p:nvSpPr>
              <p:cNvPr id="7" name="文本框 6">
                <a:extLst>
                  <a:ext uri="{FF2B5EF4-FFF2-40B4-BE49-F238E27FC236}">
                    <a16:creationId xmlns:a16="http://schemas.microsoft.com/office/drawing/2014/main" id="{0FF969DD-6DDA-410E-539B-105CDDEAEAB5}"/>
                  </a:ext>
                </a:extLst>
              </p:cNvPr>
              <p:cNvSpPr txBox="1">
                <a:spLocks noRot="1" noChangeAspect="1" noMove="1" noResize="1" noEditPoints="1" noAdjustHandles="1" noChangeArrowheads="1" noChangeShapeType="1" noTextEdit="1"/>
              </p:cNvSpPr>
              <p:nvPr/>
            </p:nvSpPr>
            <p:spPr>
              <a:xfrm>
                <a:off x="5664362" y="1213842"/>
                <a:ext cx="1127642" cy="36933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44024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DDB9B-D2AE-2446-9D6C-5F7E6A2D26C5}"/>
              </a:ext>
            </a:extLst>
          </p:cNvPr>
          <p:cNvSpPr>
            <a:spLocks noGrp="1"/>
          </p:cNvSpPr>
          <p:nvPr>
            <p:ph type="title"/>
          </p:nvPr>
        </p:nvSpPr>
        <p:spPr/>
        <p:txBody>
          <a:bodyPr/>
          <a:lstStyle/>
          <a:p>
            <a:r>
              <a:rPr lang="en-US" altLang="zh-CN" dirty="0"/>
              <a:t>Specialization Challenge</a:t>
            </a:r>
            <a:endParaRPr kumimoji="1" lang="zh-CN" altLang="en-US" dirty="0"/>
          </a:p>
        </p:txBody>
      </p:sp>
      <p:sp>
        <p:nvSpPr>
          <p:cNvPr id="3" name="内容占位符 2">
            <a:extLst>
              <a:ext uri="{FF2B5EF4-FFF2-40B4-BE49-F238E27FC236}">
                <a16:creationId xmlns:a16="http://schemas.microsoft.com/office/drawing/2014/main" id="{4CB6C3C1-462C-5847-AB68-2BE6C16E9432}"/>
              </a:ext>
            </a:extLst>
          </p:cNvPr>
          <p:cNvSpPr>
            <a:spLocks noGrp="1"/>
          </p:cNvSpPr>
          <p:nvPr>
            <p:ph idx="1"/>
          </p:nvPr>
        </p:nvSpPr>
        <p:spPr/>
        <p:txBody>
          <a:bodyPr/>
          <a:lstStyle/>
          <a:p>
            <a:r>
              <a:rPr lang="en-US" altLang="zh-CN" dirty="0"/>
              <a:t>Tape-out costs for accelerators ASICs is exorbitant 10x cost gap between 16nm and 65nm</a:t>
            </a:r>
          </a:p>
          <a:p>
            <a:pPr lvl="1"/>
            <a:r>
              <a:rPr lang="en-US" altLang="zh-CN" dirty="0"/>
              <a:t>Risky bet to design hardware accelerators for ever-changing applications</a:t>
            </a:r>
            <a:endParaRPr kumimoji="1" lang="zh-CN" altLang="en-US" dirty="0"/>
          </a:p>
        </p:txBody>
      </p:sp>
      <p:sp>
        <p:nvSpPr>
          <p:cNvPr id="4" name="灯片编号占位符 3">
            <a:extLst>
              <a:ext uri="{FF2B5EF4-FFF2-40B4-BE49-F238E27FC236}">
                <a16:creationId xmlns:a16="http://schemas.microsoft.com/office/drawing/2014/main" id="{FFF35C47-E285-3449-81AF-311A2C4BFB53}"/>
              </a:ext>
            </a:extLst>
          </p:cNvPr>
          <p:cNvSpPr>
            <a:spLocks noGrp="1"/>
          </p:cNvSpPr>
          <p:nvPr>
            <p:ph type="sldNum" sz="quarter" idx="12"/>
          </p:nvPr>
        </p:nvSpPr>
        <p:spPr/>
        <p:txBody>
          <a:bodyPr/>
          <a:lstStyle/>
          <a:p>
            <a:fld id="{ADE361C3-C043-4A6E-BDCE-8DA1E7D90A3B}" type="slidenum">
              <a:rPr lang="zh-CN" altLang="en-US" smtClean="0"/>
              <a:t>70</a:t>
            </a:fld>
            <a:endParaRPr lang="zh-CN" altLang="en-US"/>
          </a:p>
        </p:txBody>
      </p:sp>
      <p:pic>
        <p:nvPicPr>
          <p:cNvPr id="6" name="图片 5" descr="图表, 条形图, 直方图&#10;&#10;描述已自动生成">
            <a:extLst>
              <a:ext uri="{FF2B5EF4-FFF2-40B4-BE49-F238E27FC236}">
                <a16:creationId xmlns:a16="http://schemas.microsoft.com/office/drawing/2014/main" id="{247EA2FA-05F1-9A4A-A5C1-C06BDE32A218}"/>
              </a:ext>
            </a:extLst>
          </p:cNvPr>
          <p:cNvPicPr>
            <a:picLocks noChangeAspect="1"/>
          </p:cNvPicPr>
          <p:nvPr/>
        </p:nvPicPr>
        <p:blipFill rotWithShape="1">
          <a:blip r:embed="rId2">
            <a:extLst>
              <a:ext uri="{28A0092B-C50C-407E-A947-70E740481C1C}">
                <a14:useLocalDpi xmlns:a14="http://schemas.microsoft.com/office/drawing/2010/main" val="0"/>
              </a:ext>
            </a:extLst>
          </a:blip>
          <a:srcRect l="4908" r="-4908"/>
          <a:stretch/>
        </p:blipFill>
        <p:spPr>
          <a:xfrm>
            <a:off x="3261294" y="2453545"/>
            <a:ext cx="3770877" cy="3032589"/>
          </a:xfrm>
          <a:prstGeom prst="rect">
            <a:avLst/>
          </a:prstGeom>
        </p:spPr>
      </p:pic>
    </p:spTree>
    <p:extLst>
      <p:ext uri="{BB962C8B-B14F-4D97-AF65-F5344CB8AC3E}">
        <p14:creationId xmlns:p14="http://schemas.microsoft.com/office/powerpoint/2010/main" val="38376886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B743B2-557C-798B-5C8E-9B45CF5C6A6B}"/>
              </a:ext>
            </a:extLst>
          </p:cNvPr>
          <p:cNvSpPr>
            <a:spLocks noGrp="1"/>
          </p:cNvSpPr>
          <p:nvPr>
            <p:ph type="title"/>
          </p:nvPr>
        </p:nvSpPr>
        <p:spPr/>
        <p:txBody>
          <a:bodyPr/>
          <a:lstStyle/>
          <a:p>
            <a:r>
              <a:rPr kumimoji="1" lang="en-US" altLang="zh-CN" dirty="0"/>
              <a:t>Remaining question: is a single device sufficient? </a:t>
            </a:r>
            <a:endParaRPr kumimoji="1" lang="zh-CN" altLang="en-US" dirty="0"/>
          </a:p>
        </p:txBody>
      </p:sp>
      <p:sp>
        <p:nvSpPr>
          <p:cNvPr id="3" name="内容占位符 2">
            <a:extLst>
              <a:ext uri="{FF2B5EF4-FFF2-40B4-BE49-F238E27FC236}">
                <a16:creationId xmlns:a16="http://schemas.microsoft.com/office/drawing/2014/main" id="{EF3EE81B-0548-1C38-A751-3C69C437A4AC}"/>
              </a:ext>
            </a:extLst>
          </p:cNvPr>
          <p:cNvSpPr>
            <a:spLocks noGrp="1"/>
          </p:cNvSpPr>
          <p:nvPr>
            <p:ph idx="1"/>
          </p:nvPr>
        </p:nvSpPr>
        <p:spPr>
          <a:xfrm>
            <a:off x="302840" y="1129308"/>
            <a:ext cx="8661648" cy="3771636"/>
          </a:xfrm>
        </p:spPr>
        <p:txBody>
          <a:bodyPr/>
          <a:lstStyle/>
          <a:p>
            <a:r>
              <a:rPr kumimoji="1" lang="en-US" altLang="zh-CN" dirty="0"/>
              <a:t>A device has limited physical capacity to store “cores” (chip size)</a:t>
            </a:r>
          </a:p>
          <a:p>
            <a:pPr lvl="1"/>
            <a:r>
              <a:rPr kumimoji="1" lang="en-US" altLang="zh-CN" dirty="0"/>
              <a:t>Our cores are generalized, e.g., can either be CPU cores, GPU cores (cores w/o cache coherence + many SIMD ALUs, etc.), domain-specific cores </a:t>
            </a:r>
          </a:p>
          <a:p>
            <a:r>
              <a:rPr kumimoji="1" lang="en-US" altLang="zh-CN" dirty="0"/>
              <a:t>How to make a single device faster? </a:t>
            </a:r>
          </a:p>
          <a:p>
            <a:pPr lvl="1"/>
            <a:r>
              <a:rPr kumimoji="1" lang="en-US" altLang="zh-CN" dirty="0"/>
              <a:t>Increasing clock rate (has a limit) </a:t>
            </a:r>
          </a:p>
          <a:p>
            <a:pPr lvl="1"/>
            <a:r>
              <a:rPr kumimoji="1" lang="en-US" altLang="zh-CN" dirty="0"/>
              <a:t>Put more cores on a single chip, but has physical limits, e.g., chip size </a:t>
            </a:r>
          </a:p>
        </p:txBody>
      </p:sp>
      <p:sp>
        <p:nvSpPr>
          <p:cNvPr id="4" name="灯片编号占位符 3">
            <a:extLst>
              <a:ext uri="{FF2B5EF4-FFF2-40B4-BE49-F238E27FC236}">
                <a16:creationId xmlns:a16="http://schemas.microsoft.com/office/drawing/2014/main" id="{B60479EF-F19C-AC7C-38F7-60BAB2A0D027}"/>
              </a:ext>
            </a:extLst>
          </p:cNvPr>
          <p:cNvSpPr>
            <a:spLocks noGrp="1"/>
          </p:cNvSpPr>
          <p:nvPr>
            <p:ph type="sldNum" sz="quarter" idx="12"/>
          </p:nvPr>
        </p:nvSpPr>
        <p:spPr/>
        <p:txBody>
          <a:bodyPr/>
          <a:lstStyle/>
          <a:p>
            <a:fld id="{ADE361C3-C043-4A6E-BDCE-8DA1E7D90A3B}" type="slidenum">
              <a:rPr lang="zh-CN" altLang="en-US" smtClean="0"/>
              <a:pPr/>
              <a:t>71</a:t>
            </a:fld>
            <a:endParaRPr lang="zh-CN" altLang="en-US" dirty="0"/>
          </a:p>
        </p:txBody>
      </p:sp>
    </p:spTree>
    <p:extLst>
      <p:ext uri="{BB962C8B-B14F-4D97-AF65-F5344CB8AC3E}">
        <p14:creationId xmlns:p14="http://schemas.microsoft.com/office/powerpoint/2010/main" val="8155159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B743B2-557C-798B-5C8E-9B45CF5C6A6B}"/>
              </a:ext>
            </a:extLst>
          </p:cNvPr>
          <p:cNvSpPr>
            <a:spLocks noGrp="1"/>
          </p:cNvSpPr>
          <p:nvPr>
            <p:ph type="title"/>
          </p:nvPr>
        </p:nvSpPr>
        <p:spPr/>
        <p:txBody>
          <a:bodyPr/>
          <a:lstStyle/>
          <a:p>
            <a:r>
              <a:rPr kumimoji="1" lang="en-US" altLang="zh-CN" dirty="0"/>
              <a:t>Question: is a single device sufficient? </a:t>
            </a:r>
            <a:endParaRPr kumimoji="1" lang="zh-CN" altLang="en-US" dirty="0"/>
          </a:p>
        </p:txBody>
      </p:sp>
      <p:sp>
        <p:nvSpPr>
          <p:cNvPr id="3" name="内容占位符 2">
            <a:extLst>
              <a:ext uri="{FF2B5EF4-FFF2-40B4-BE49-F238E27FC236}">
                <a16:creationId xmlns:a16="http://schemas.microsoft.com/office/drawing/2014/main" id="{EF3EE81B-0548-1C38-A751-3C69C437A4AC}"/>
              </a:ext>
            </a:extLst>
          </p:cNvPr>
          <p:cNvSpPr>
            <a:spLocks noGrp="1"/>
          </p:cNvSpPr>
          <p:nvPr>
            <p:ph idx="1"/>
          </p:nvPr>
        </p:nvSpPr>
        <p:spPr>
          <a:xfrm>
            <a:off x="302840" y="1129307"/>
            <a:ext cx="8661648" cy="4471925"/>
          </a:xfrm>
        </p:spPr>
        <p:txBody>
          <a:bodyPr>
            <a:normAutofit/>
          </a:bodyPr>
          <a:lstStyle/>
          <a:p>
            <a:r>
              <a:rPr kumimoji="1" lang="en-US" altLang="zh-CN" dirty="0"/>
              <a:t>A device has limited physical capacity to store “cores” (chip size)</a:t>
            </a:r>
          </a:p>
          <a:p>
            <a:pPr lvl="1"/>
            <a:r>
              <a:rPr kumimoji="1" lang="en-US" altLang="zh-CN" dirty="0"/>
              <a:t>Our cores are generalized, e.g., can either be CPU cores, GPU cores (cores w/o cache coherence + many SIMD ALUs, etc.), domain-specific cores </a:t>
            </a:r>
          </a:p>
          <a:p>
            <a:r>
              <a:rPr kumimoji="1" lang="en-US" altLang="zh-CN" dirty="0"/>
              <a:t>Why? Recall our previous calculation </a:t>
            </a:r>
          </a:p>
          <a:p>
            <a:pPr lvl="1"/>
            <a:r>
              <a:rPr kumimoji="1" lang="en-US" altLang="zh-CN" dirty="0"/>
              <a:t>Basically, a A100 needs 30 seconds for an A100 GPU to finish an iteration on a single input (</a:t>
            </a:r>
            <a:r>
              <a:rPr kumimoji="1" lang="en-US" altLang="zh-CN" dirty="0" err="1"/>
              <a:t>a.k.a</a:t>
            </a:r>
            <a:r>
              <a:rPr kumimoji="1" lang="en-US" altLang="zh-CN" dirty="0"/>
              <a:t>, token) in the optimal case </a:t>
            </a:r>
          </a:p>
          <a:p>
            <a:pPr lvl="1"/>
            <a:r>
              <a:rPr kumimoji="1" lang="en-US" altLang="zh-CN" dirty="0"/>
              <a:t>How many tokens are trained? 13T tokens! [1] </a:t>
            </a:r>
          </a:p>
          <a:p>
            <a:pPr lvl="1"/>
            <a:r>
              <a:rPr kumimoji="1" lang="en-US" altLang="zh-CN" dirty="0"/>
              <a:t>To use one A100 to train GPT-4, we need about 412 years to finish the training</a:t>
            </a:r>
            <a:endParaRPr kumimoji="1" lang="zh-CN" altLang="en-US" dirty="0"/>
          </a:p>
          <a:p>
            <a:endParaRPr kumimoji="1" lang="en-US" altLang="zh-CN" dirty="0"/>
          </a:p>
        </p:txBody>
      </p:sp>
      <p:sp>
        <p:nvSpPr>
          <p:cNvPr id="4" name="灯片编号占位符 3">
            <a:extLst>
              <a:ext uri="{FF2B5EF4-FFF2-40B4-BE49-F238E27FC236}">
                <a16:creationId xmlns:a16="http://schemas.microsoft.com/office/drawing/2014/main" id="{B60479EF-F19C-AC7C-38F7-60BAB2A0D027}"/>
              </a:ext>
            </a:extLst>
          </p:cNvPr>
          <p:cNvSpPr>
            <a:spLocks noGrp="1"/>
          </p:cNvSpPr>
          <p:nvPr>
            <p:ph type="sldNum" sz="quarter" idx="12"/>
          </p:nvPr>
        </p:nvSpPr>
        <p:spPr/>
        <p:txBody>
          <a:bodyPr/>
          <a:lstStyle/>
          <a:p>
            <a:fld id="{ADE361C3-C043-4A6E-BDCE-8DA1E7D90A3B}" type="slidenum">
              <a:rPr lang="zh-CN" altLang="en-US" smtClean="0"/>
              <a:pPr/>
              <a:t>72</a:t>
            </a:fld>
            <a:endParaRPr lang="zh-CN" altLang="en-US" dirty="0"/>
          </a:p>
        </p:txBody>
      </p:sp>
      <p:sp>
        <p:nvSpPr>
          <p:cNvPr id="5" name="文本框 4">
            <a:extLst>
              <a:ext uri="{FF2B5EF4-FFF2-40B4-BE49-F238E27FC236}">
                <a16:creationId xmlns:a16="http://schemas.microsoft.com/office/drawing/2014/main" id="{5A8A25ED-6588-E406-566C-DF5110EC9152}"/>
              </a:ext>
            </a:extLst>
          </p:cNvPr>
          <p:cNvSpPr txBox="1"/>
          <p:nvPr/>
        </p:nvSpPr>
        <p:spPr>
          <a:xfrm>
            <a:off x="-36512" y="5377780"/>
            <a:ext cx="6549391" cy="307777"/>
          </a:xfrm>
          <a:prstGeom prst="rect">
            <a:avLst/>
          </a:prstGeom>
          <a:noFill/>
        </p:spPr>
        <p:txBody>
          <a:bodyPr wrap="square">
            <a:spAutoFit/>
          </a:bodyPr>
          <a:lstStyle/>
          <a:p>
            <a:r>
              <a:rPr kumimoji="1" lang="en" altLang="zh-CN" sz="1400" dirty="0"/>
              <a:t>[1] https://the-</a:t>
            </a:r>
            <a:r>
              <a:rPr kumimoji="1" lang="en" altLang="zh-CN" sz="1400" dirty="0" err="1"/>
              <a:t>decoder.com</a:t>
            </a:r>
            <a:r>
              <a:rPr kumimoji="1" lang="en" altLang="zh-CN" sz="1400" dirty="0"/>
              <a:t>/gpt-4-has-a-trillion-parameters/ </a:t>
            </a:r>
            <a:endParaRPr lang="zh-CN" altLang="en-US" sz="1400" dirty="0"/>
          </a:p>
        </p:txBody>
      </p:sp>
    </p:spTree>
    <p:extLst>
      <p:ext uri="{BB962C8B-B14F-4D97-AF65-F5344CB8AC3E}">
        <p14:creationId xmlns:p14="http://schemas.microsoft.com/office/powerpoint/2010/main" val="18162678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F95DA8-E594-4FC2-6CD3-C3E42E2DE77A}"/>
              </a:ext>
            </a:extLst>
          </p:cNvPr>
          <p:cNvSpPr>
            <a:spLocks noGrp="1"/>
          </p:cNvSpPr>
          <p:nvPr>
            <p:ph type="title"/>
          </p:nvPr>
        </p:nvSpPr>
        <p:spPr/>
        <p:txBody>
          <a:bodyPr/>
          <a:lstStyle/>
          <a:p>
            <a:r>
              <a:rPr kumimoji="1" lang="en-US" altLang="zh-CN" dirty="0"/>
              <a:t>The case for distributed computing </a:t>
            </a:r>
            <a:endParaRPr kumimoji="1" lang="zh-CN" altLang="en-US" dirty="0"/>
          </a:p>
        </p:txBody>
      </p:sp>
      <p:sp>
        <p:nvSpPr>
          <p:cNvPr id="3" name="内容占位符 2">
            <a:extLst>
              <a:ext uri="{FF2B5EF4-FFF2-40B4-BE49-F238E27FC236}">
                <a16:creationId xmlns:a16="http://schemas.microsoft.com/office/drawing/2014/main" id="{850FF230-8F77-B699-49BF-BD2BA4228BB9}"/>
              </a:ext>
            </a:extLst>
          </p:cNvPr>
          <p:cNvSpPr>
            <a:spLocks noGrp="1"/>
          </p:cNvSpPr>
          <p:nvPr>
            <p:ph idx="1"/>
          </p:nvPr>
        </p:nvSpPr>
        <p:spPr>
          <a:xfrm>
            <a:off x="489308" y="4960346"/>
            <a:ext cx="8229600" cy="432048"/>
          </a:xfrm>
        </p:spPr>
        <p:txBody>
          <a:bodyPr/>
          <a:lstStyle/>
          <a:p>
            <a:pPr algn="ctr"/>
            <a:r>
              <a:rPr kumimoji="1" lang="en-US" altLang="zh-CN" dirty="0"/>
              <a:t>Example: Google’s TPU v4 cluster</a:t>
            </a:r>
            <a:endParaRPr kumimoji="1" lang="zh-CN" altLang="en-US" dirty="0"/>
          </a:p>
        </p:txBody>
      </p:sp>
      <p:sp>
        <p:nvSpPr>
          <p:cNvPr id="4" name="灯片编号占位符 3">
            <a:extLst>
              <a:ext uri="{FF2B5EF4-FFF2-40B4-BE49-F238E27FC236}">
                <a16:creationId xmlns:a16="http://schemas.microsoft.com/office/drawing/2014/main" id="{C3659F0E-9ADE-4E27-B550-AA9D9A873B46}"/>
              </a:ext>
            </a:extLst>
          </p:cNvPr>
          <p:cNvSpPr>
            <a:spLocks noGrp="1"/>
          </p:cNvSpPr>
          <p:nvPr>
            <p:ph type="sldNum" sz="quarter" idx="12"/>
          </p:nvPr>
        </p:nvSpPr>
        <p:spPr/>
        <p:txBody>
          <a:bodyPr/>
          <a:lstStyle/>
          <a:p>
            <a:fld id="{ADE361C3-C043-4A6E-BDCE-8DA1E7D90A3B}" type="slidenum">
              <a:rPr lang="zh-CN" altLang="en-US" smtClean="0"/>
              <a:pPr/>
              <a:t>73</a:t>
            </a:fld>
            <a:endParaRPr lang="zh-CN" altLang="en-US" dirty="0"/>
          </a:p>
        </p:txBody>
      </p:sp>
      <p:pic>
        <p:nvPicPr>
          <p:cNvPr id="3074" name="Picture 2" descr="AI Chips: Google TPU. Google's chip designers argue that the… | by Jonathan  Hui | Medium">
            <a:extLst>
              <a:ext uri="{FF2B5EF4-FFF2-40B4-BE49-F238E27FC236}">
                <a16:creationId xmlns:a16="http://schemas.microsoft.com/office/drawing/2014/main" id="{CF643936-C833-41CD-CFB0-58F59DEB57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1319"/>
            <a:ext cx="9144000" cy="386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9761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06C6F-3E90-C143-3AB0-9B6FD7CA8B01}"/>
              </a:ext>
            </a:extLst>
          </p:cNvPr>
          <p:cNvSpPr>
            <a:spLocks noGrp="1"/>
          </p:cNvSpPr>
          <p:nvPr>
            <p:ph type="title"/>
          </p:nvPr>
        </p:nvSpPr>
        <p:spPr/>
        <p:txBody>
          <a:bodyPr/>
          <a:lstStyle/>
          <a:p>
            <a:r>
              <a:rPr kumimoji="1" lang="en" altLang="zh-CN" dirty="0"/>
              <a:t>Spectrum of computation device available</a:t>
            </a:r>
            <a:endParaRPr kumimoji="1" lang="zh-CN" altLang="en-US" dirty="0"/>
          </a:p>
        </p:txBody>
      </p:sp>
      <p:sp>
        <p:nvSpPr>
          <p:cNvPr id="4" name="灯片编号占位符 3">
            <a:extLst>
              <a:ext uri="{FF2B5EF4-FFF2-40B4-BE49-F238E27FC236}">
                <a16:creationId xmlns:a16="http://schemas.microsoft.com/office/drawing/2014/main" id="{639B7F3D-33A4-1ADB-3EB4-82AE69874E6C}"/>
              </a:ext>
            </a:extLst>
          </p:cNvPr>
          <p:cNvSpPr>
            <a:spLocks noGrp="1"/>
          </p:cNvSpPr>
          <p:nvPr>
            <p:ph type="sldNum" sz="quarter" idx="12"/>
          </p:nvPr>
        </p:nvSpPr>
        <p:spPr/>
        <p:txBody>
          <a:bodyPr/>
          <a:lstStyle/>
          <a:p>
            <a:fld id="{ADE361C3-C043-4A6E-BDCE-8DA1E7D90A3B}" type="slidenum">
              <a:rPr lang="zh-CN" altLang="en-US" smtClean="0"/>
              <a:pPr/>
              <a:t>74</a:t>
            </a:fld>
            <a:endParaRPr lang="zh-CN" altLang="en-US" dirty="0"/>
          </a:p>
        </p:txBody>
      </p:sp>
      <p:cxnSp>
        <p:nvCxnSpPr>
          <p:cNvPr id="5" name="直线连接符 4">
            <a:extLst>
              <a:ext uri="{FF2B5EF4-FFF2-40B4-BE49-F238E27FC236}">
                <a16:creationId xmlns:a16="http://schemas.microsoft.com/office/drawing/2014/main" id="{E545E965-18F0-956F-3457-65CF0DAC0056}"/>
              </a:ext>
            </a:extLst>
          </p:cNvPr>
          <p:cNvCxnSpPr/>
          <p:nvPr/>
        </p:nvCxnSpPr>
        <p:spPr>
          <a:xfrm>
            <a:off x="-289048" y="3730251"/>
            <a:ext cx="9433048"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6" name="直线箭头连接符 5">
            <a:extLst>
              <a:ext uri="{FF2B5EF4-FFF2-40B4-BE49-F238E27FC236}">
                <a16:creationId xmlns:a16="http://schemas.microsoft.com/office/drawing/2014/main" id="{E959E1AD-02CC-00DB-1DBF-5A6C30C79F60}"/>
              </a:ext>
            </a:extLst>
          </p:cNvPr>
          <p:cNvCxnSpPr>
            <a:cxnSpLocks/>
          </p:cNvCxnSpPr>
          <p:nvPr/>
        </p:nvCxnSpPr>
        <p:spPr>
          <a:xfrm>
            <a:off x="1942755" y="5314427"/>
            <a:ext cx="4448444" cy="0"/>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CB12A8FE-EDC3-614A-5BB0-9B509A7B2AC7}"/>
              </a:ext>
            </a:extLst>
          </p:cNvPr>
          <p:cNvSpPr/>
          <p:nvPr/>
        </p:nvSpPr>
        <p:spPr>
          <a:xfrm>
            <a:off x="6628051" y="5129017"/>
            <a:ext cx="1659429" cy="369332"/>
          </a:xfrm>
          <a:prstGeom prst="rect">
            <a:avLst/>
          </a:prstGeom>
        </p:spPr>
        <p:txBody>
          <a:bodyPr wrap="none">
            <a:spAutoFit/>
          </a:bodyPr>
          <a:lstStyle/>
          <a:p>
            <a:r>
              <a:rPr kumimoji="1" lang="en-US" altLang="zh-CN" b="1" dirty="0"/>
              <a:t>Performance </a:t>
            </a:r>
          </a:p>
        </p:txBody>
      </p:sp>
      <p:grpSp>
        <p:nvGrpSpPr>
          <p:cNvPr id="9" name="组合 8">
            <a:extLst>
              <a:ext uri="{FF2B5EF4-FFF2-40B4-BE49-F238E27FC236}">
                <a16:creationId xmlns:a16="http://schemas.microsoft.com/office/drawing/2014/main" id="{BBE860CC-4571-16F4-67BA-6F3826BACF00}"/>
              </a:ext>
            </a:extLst>
          </p:cNvPr>
          <p:cNvGrpSpPr/>
          <p:nvPr/>
        </p:nvGrpSpPr>
        <p:grpSpPr>
          <a:xfrm>
            <a:off x="-941956" y="2038436"/>
            <a:ext cx="8250260" cy="2610669"/>
            <a:chOff x="1484554" y="2038436"/>
            <a:chExt cx="8250260" cy="2610669"/>
          </a:xfrm>
        </p:grpSpPr>
        <p:sp>
          <p:nvSpPr>
            <p:cNvPr id="10" name="文本框 9">
              <a:extLst>
                <a:ext uri="{FF2B5EF4-FFF2-40B4-BE49-F238E27FC236}">
                  <a16:creationId xmlns:a16="http://schemas.microsoft.com/office/drawing/2014/main" id="{8FED9ABB-348A-4F88-C1BF-70B643B3856D}"/>
                </a:ext>
              </a:extLst>
            </p:cNvPr>
            <p:cNvSpPr txBox="1"/>
            <p:nvPr/>
          </p:nvSpPr>
          <p:spPr>
            <a:xfrm>
              <a:off x="3212746" y="3997171"/>
              <a:ext cx="2151342" cy="646331"/>
            </a:xfrm>
            <a:prstGeom prst="rect">
              <a:avLst/>
            </a:prstGeom>
            <a:noFill/>
          </p:spPr>
          <p:txBody>
            <a:bodyPr wrap="square">
              <a:spAutoFit/>
            </a:bodyPr>
            <a:lstStyle/>
            <a:p>
              <a:r>
                <a:rPr lang="en" altLang="zh-CN" dirty="0">
                  <a:solidFill>
                    <a:srgbClr val="202124"/>
                  </a:solidFill>
                  <a:effectLst/>
                  <a:ea typeface="Google Sans"/>
                </a:rPr>
                <a:t>Apple M2</a:t>
              </a:r>
            </a:p>
            <a:p>
              <a:r>
                <a:rPr lang="en" altLang="zh-CN" dirty="0">
                  <a:solidFill>
                    <a:srgbClr val="202124"/>
                  </a:solidFill>
                  <a:effectLst/>
                  <a:ea typeface="Google Sans"/>
                </a:rPr>
                <a:t> GPU 3.6 TFLOPs</a:t>
              </a:r>
              <a:endParaRPr lang="zh-CN" altLang="en-US" dirty="0"/>
            </a:p>
          </p:txBody>
        </p:sp>
        <p:sp>
          <p:nvSpPr>
            <p:cNvPr id="11" name="椭圆 10">
              <a:extLst>
                <a:ext uri="{FF2B5EF4-FFF2-40B4-BE49-F238E27FC236}">
                  <a16:creationId xmlns:a16="http://schemas.microsoft.com/office/drawing/2014/main" id="{FB9DD14C-9B1B-7994-9446-5E3D95E75E96}"/>
                </a:ext>
              </a:extLst>
            </p:cNvPr>
            <p:cNvSpPr/>
            <p:nvPr/>
          </p:nvSpPr>
          <p:spPr>
            <a:xfrm>
              <a:off x="3635026" y="3578290"/>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2050" name="Picture 2" descr="Apple MacBook Air 13,6&quot; 2022 M2/8/256GB SSD 8C GPU Mitternacht MLY33D/A">
              <a:extLst>
                <a:ext uri="{FF2B5EF4-FFF2-40B4-BE49-F238E27FC236}">
                  <a16:creationId xmlns:a16="http://schemas.microsoft.com/office/drawing/2014/main" id="{3C138975-881C-1879-AB62-4C6373716C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192" y="2417190"/>
              <a:ext cx="9017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uawei Mate 60 Pro 5G 12 GB + 256 GB Grün">
              <a:extLst>
                <a:ext uri="{FF2B5EF4-FFF2-40B4-BE49-F238E27FC236}">
                  <a16:creationId xmlns:a16="http://schemas.microsoft.com/office/drawing/2014/main" id="{6FF0B0C7-9F62-547C-AA99-2488E7BCAD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4554" y="229921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2" name="椭圆 11">
              <a:extLst>
                <a:ext uri="{FF2B5EF4-FFF2-40B4-BE49-F238E27FC236}">
                  <a16:creationId xmlns:a16="http://schemas.microsoft.com/office/drawing/2014/main" id="{19EE7753-2621-BF04-2E3B-81EBB7D4AEB3}"/>
                </a:ext>
              </a:extLst>
            </p:cNvPr>
            <p:cNvSpPr/>
            <p:nvPr/>
          </p:nvSpPr>
          <p:spPr>
            <a:xfrm>
              <a:off x="1928103" y="3593557"/>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D71D61D7-DA58-0C15-77DD-E1C050B3A6A1}"/>
                </a:ext>
              </a:extLst>
            </p:cNvPr>
            <p:cNvSpPr txBox="1"/>
            <p:nvPr/>
          </p:nvSpPr>
          <p:spPr>
            <a:xfrm>
              <a:off x="1484554" y="3997170"/>
              <a:ext cx="1575278" cy="646331"/>
            </a:xfrm>
            <a:prstGeom prst="rect">
              <a:avLst/>
            </a:prstGeom>
            <a:noFill/>
          </p:spPr>
          <p:txBody>
            <a:bodyPr wrap="square">
              <a:spAutoFit/>
            </a:bodyPr>
            <a:lstStyle/>
            <a:p>
              <a:r>
                <a:rPr lang="en" altLang="zh-CN" dirty="0">
                  <a:solidFill>
                    <a:srgbClr val="202124"/>
                  </a:solidFill>
                  <a:effectLst/>
                  <a:ea typeface="Google Sans"/>
                </a:rPr>
                <a:t>Mate60 GPU</a:t>
              </a:r>
            </a:p>
            <a:p>
              <a:r>
                <a:rPr lang="en" altLang="zh-CN" dirty="0">
                  <a:solidFill>
                    <a:srgbClr val="202124"/>
                  </a:solidFill>
                  <a:effectLst/>
                  <a:ea typeface="Google Sans"/>
                </a:rPr>
                <a:t>2.3 TFLOPs</a:t>
              </a:r>
              <a:endParaRPr lang="zh-CN" altLang="en-US" dirty="0"/>
            </a:p>
          </p:txBody>
        </p:sp>
        <p:pic>
          <p:nvPicPr>
            <p:cNvPr id="14" name="Picture 2" descr="NVIDIA A100 | NVIDIA">
              <a:extLst>
                <a:ext uri="{FF2B5EF4-FFF2-40B4-BE49-F238E27FC236}">
                  <a16:creationId xmlns:a16="http://schemas.microsoft.com/office/drawing/2014/main" id="{0C7B907A-FF27-3D94-EE88-35F28F688D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8681" y="2331486"/>
              <a:ext cx="2097568" cy="1181630"/>
            </a:xfrm>
            <a:prstGeom prst="rect">
              <a:avLst/>
            </a:prstGeom>
            <a:noFill/>
            <a:extLst>
              <a:ext uri="{909E8E84-426E-40DD-AFC4-6F175D3DCCD1}">
                <a14:hiddenFill xmlns:a14="http://schemas.microsoft.com/office/drawing/2010/main">
                  <a:solidFill>
                    <a:srgbClr val="FFFFFF"/>
                  </a:solidFill>
                </a14:hiddenFill>
              </a:ext>
            </a:extLst>
          </p:spPr>
        </p:pic>
        <p:sp>
          <p:nvSpPr>
            <p:cNvPr id="16" name="椭圆 15">
              <a:extLst>
                <a:ext uri="{FF2B5EF4-FFF2-40B4-BE49-F238E27FC236}">
                  <a16:creationId xmlns:a16="http://schemas.microsoft.com/office/drawing/2014/main" id="{E830F29D-C20E-77A3-7E66-D369CB147FE4}"/>
                </a:ext>
              </a:extLst>
            </p:cNvPr>
            <p:cNvSpPr/>
            <p:nvPr/>
          </p:nvSpPr>
          <p:spPr>
            <a:xfrm>
              <a:off x="5957465" y="3592934"/>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85C4BE84-360D-61FE-07F0-CF2E170EF05D}"/>
                </a:ext>
              </a:extLst>
            </p:cNvPr>
            <p:cNvSpPr txBox="1"/>
            <p:nvPr/>
          </p:nvSpPr>
          <p:spPr>
            <a:xfrm>
              <a:off x="5148064" y="3994527"/>
              <a:ext cx="2354502" cy="646331"/>
            </a:xfrm>
            <a:prstGeom prst="rect">
              <a:avLst/>
            </a:prstGeom>
            <a:noFill/>
          </p:spPr>
          <p:txBody>
            <a:bodyPr wrap="square">
              <a:spAutoFit/>
            </a:bodyPr>
            <a:lstStyle/>
            <a:p>
              <a:r>
                <a:rPr lang="en" altLang="zh-CN" dirty="0">
                  <a:solidFill>
                    <a:srgbClr val="202124"/>
                  </a:solidFill>
                  <a:effectLst/>
                  <a:ea typeface="Google Sans"/>
                </a:rPr>
                <a:t>NVIDIA A100</a:t>
              </a:r>
            </a:p>
            <a:p>
              <a:r>
                <a:rPr lang="en" altLang="zh-CN" dirty="0">
                  <a:solidFill>
                    <a:srgbClr val="202124"/>
                  </a:solidFill>
                  <a:effectLst/>
                  <a:ea typeface="Google Sans"/>
                </a:rPr>
                <a:t> GPU 19.5 TFLOPs</a:t>
              </a:r>
              <a:endParaRPr lang="zh-CN" altLang="en-US" dirty="0"/>
            </a:p>
          </p:txBody>
        </p:sp>
        <p:sp>
          <p:nvSpPr>
            <p:cNvPr id="18" name="椭圆 17">
              <a:extLst>
                <a:ext uri="{FF2B5EF4-FFF2-40B4-BE49-F238E27FC236}">
                  <a16:creationId xmlns:a16="http://schemas.microsoft.com/office/drawing/2014/main" id="{DE5C6356-D7D2-0031-BAD4-0BA0450F1AD0}"/>
                </a:ext>
              </a:extLst>
            </p:cNvPr>
            <p:cNvSpPr/>
            <p:nvPr/>
          </p:nvSpPr>
          <p:spPr>
            <a:xfrm>
              <a:off x="8072593" y="3592933"/>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24" name="图片 23" descr="图片包含 游戏机, 电子, 电路&#10;&#10;描述已自动生成">
              <a:extLst>
                <a:ext uri="{FF2B5EF4-FFF2-40B4-BE49-F238E27FC236}">
                  <a16:creationId xmlns:a16="http://schemas.microsoft.com/office/drawing/2014/main" id="{D96C1C85-FEC3-5882-E6C4-6E4D6E31DB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9446" y="2038436"/>
              <a:ext cx="1198485" cy="1278384"/>
            </a:xfrm>
            <a:prstGeom prst="rect">
              <a:avLst/>
            </a:prstGeom>
          </p:spPr>
        </p:pic>
        <p:sp>
          <p:nvSpPr>
            <p:cNvPr id="25" name="文本框 24">
              <a:extLst>
                <a:ext uri="{FF2B5EF4-FFF2-40B4-BE49-F238E27FC236}">
                  <a16:creationId xmlns:a16="http://schemas.microsoft.com/office/drawing/2014/main" id="{D9B08133-DE47-0855-45D1-633FDC2A9D57}"/>
                </a:ext>
              </a:extLst>
            </p:cNvPr>
            <p:cNvSpPr txBox="1"/>
            <p:nvPr/>
          </p:nvSpPr>
          <p:spPr>
            <a:xfrm>
              <a:off x="7380312" y="4002774"/>
              <a:ext cx="2354502" cy="646331"/>
            </a:xfrm>
            <a:prstGeom prst="rect">
              <a:avLst/>
            </a:prstGeom>
            <a:noFill/>
          </p:spPr>
          <p:txBody>
            <a:bodyPr wrap="square">
              <a:spAutoFit/>
            </a:bodyPr>
            <a:lstStyle/>
            <a:p>
              <a:r>
                <a:rPr lang="en" altLang="zh-CN" dirty="0">
                  <a:solidFill>
                    <a:srgbClr val="202124"/>
                  </a:solidFill>
                  <a:effectLst/>
                  <a:ea typeface="Google Sans"/>
                </a:rPr>
                <a:t>Google TPUv4</a:t>
              </a:r>
            </a:p>
            <a:p>
              <a:r>
                <a:rPr lang="en-US" altLang="zh-CN" dirty="0"/>
                <a:t>275 TFLOPS</a:t>
              </a:r>
              <a:endParaRPr lang="zh-CN" altLang="en-US" dirty="0"/>
            </a:p>
          </p:txBody>
        </p:sp>
      </p:grpSp>
      <p:sp>
        <p:nvSpPr>
          <p:cNvPr id="15" name="椭圆 14">
            <a:extLst>
              <a:ext uri="{FF2B5EF4-FFF2-40B4-BE49-F238E27FC236}">
                <a16:creationId xmlns:a16="http://schemas.microsoft.com/office/drawing/2014/main" id="{02A4949A-9795-9252-5B5E-6DBACA01F617}"/>
              </a:ext>
            </a:extLst>
          </p:cNvPr>
          <p:cNvSpPr/>
          <p:nvPr/>
        </p:nvSpPr>
        <p:spPr>
          <a:xfrm>
            <a:off x="7710172" y="3592933"/>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9" name="Picture 2" descr="AI Chips: Google TPU. Google's chip designers argue that the… | by Jonathan  Hui | Medium">
            <a:extLst>
              <a:ext uri="{FF2B5EF4-FFF2-40B4-BE49-F238E27FC236}">
                <a16:creationId xmlns:a16="http://schemas.microsoft.com/office/drawing/2014/main" id="{5D10DAFE-786C-6F86-3D7D-C45828215E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9168" y="2060156"/>
            <a:ext cx="2354502" cy="994941"/>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0441B847-6E9D-539D-37D3-32A347DA3FE2}"/>
              </a:ext>
            </a:extLst>
          </p:cNvPr>
          <p:cNvSpPr txBox="1"/>
          <p:nvPr/>
        </p:nvSpPr>
        <p:spPr>
          <a:xfrm>
            <a:off x="7164288" y="3895052"/>
            <a:ext cx="2354502" cy="861774"/>
          </a:xfrm>
          <a:prstGeom prst="rect">
            <a:avLst/>
          </a:prstGeom>
          <a:noFill/>
        </p:spPr>
        <p:txBody>
          <a:bodyPr wrap="square">
            <a:spAutoFit/>
          </a:bodyPr>
          <a:lstStyle/>
          <a:p>
            <a:r>
              <a:rPr lang="en" altLang="zh-CN" dirty="0">
                <a:solidFill>
                  <a:srgbClr val="202124"/>
                </a:solidFill>
                <a:effectLst/>
                <a:ea typeface="Google Sans"/>
              </a:rPr>
              <a:t>A cluster </a:t>
            </a:r>
          </a:p>
          <a:p>
            <a:r>
              <a:rPr lang="en-US" altLang="zh-CN" sz="3200" b="1" dirty="0">
                <a:solidFill>
                  <a:srgbClr val="FF0000"/>
                </a:solidFill>
              </a:rPr>
              <a:t>?</a:t>
            </a:r>
            <a:r>
              <a:rPr lang="en-US" altLang="zh-CN" dirty="0"/>
              <a:t> TFLOPS</a:t>
            </a:r>
            <a:endParaRPr lang="zh-CN" altLang="en-US" dirty="0"/>
          </a:p>
        </p:txBody>
      </p:sp>
    </p:spTree>
    <p:extLst>
      <p:ext uri="{BB962C8B-B14F-4D97-AF65-F5344CB8AC3E}">
        <p14:creationId xmlns:p14="http://schemas.microsoft.com/office/powerpoint/2010/main" val="27742077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6D958-FA27-86A5-863C-00AB69BBB32E}"/>
              </a:ext>
            </a:extLst>
          </p:cNvPr>
          <p:cNvSpPr>
            <a:spLocks noGrp="1"/>
          </p:cNvSpPr>
          <p:nvPr>
            <p:ph type="title"/>
          </p:nvPr>
        </p:nvSpPr>
        <p:spPr/>
        <p:txBody>
          <a:bodyPr/>
          <a:lstStyle/>
          <a:p>
            <a:r>
              <a:rPr kumimoji="1" lang="en-US" altLang="zh-CN" dirty="0"/>
              <a:t>Not so easy: many tedious things to cope with </a:t>
            </a:r>
            <a:endParaRPr kumimoji="1" lang="zh-CN" altLang="en-US" dirty="0"/>
          </a:p>
        </p:txBody>
      </p:sp>
      <p:sp>
        <p:nvSpPr>
          <p:cNvPr id="3" name="内容占位符 2">
            <a:extLst>
              <a:ext uri="{FF2B5EF4-FFF2-40B4-BE49-F238E27FC236}">
                <a16:creationId xmlns:a16="http://schemas.microsoft.com/office/drawing/2014/main" id="{586139AC-AFBD-5AC3-B0CF-CEC1B72BD9FF}"/>
              </a:ext>
            </a:extLst>
          </p:cNvPr>
          <p:cNvSpPr>
            <a:spLocks noGrp="1"/>
          </p:cNvSpPr>
          <p:nvPr>
            <p:ph idx="1"/>
          </p:nvPr>
        </p:nvSpPr>
        <p:spPr/>
        <p:txBody>
          <a:bodyPr/>
          <a:lstStyle/>
          <a:p>
            <a:r>
              <a:rPr kumimoji="1" lang="en-US" altLang="zh-CN" dirty="0"/>
              <a:t>e.g., programmers need to manually do the following: </a:t>
            </a:r>
          </a:p>
          <a:p>
            <a:pPr lvl="1"/>
            <a:r>
              <a:rPr kumimoji="1" lang="en-US" altLang="zh-CN" dirty="0"/>
              <a:t>Partition the data </a:t>
            </a:r>
          </a:p>
          <a:p>
            <a:pPr lvl="1"/>
            <a:r>
              <a:rPr kumimoji="1" lang="en-US" altLang="zh-CN" dirty="0"/>
              <a:t>Deploy programs on multiple machines </a:t>
            </a:r>
          </a:p>
          <a:p>
            <a:pPr lvl="1"/>
            <a:r>
              <a:rPr kumimoji="1" lang="en-US" altLang="zh-CN" dirty="0"/>
              <a:t>Schedule the works, e.g., what if the jobs have dependencies? </a:t>
            </a:r>
          </a:p>
          <a:p>
            <a:pPr lvl="1"/>
            <a:r>
              <a:rPr kumimoji="1" lang="en-US" altLang="zh-CN" dirty="0"/>
              <a:t>Fault tolerance</a:t>
            </a:r>
          </a:p>
          <a:p>
            <a:pPr lvl="1"/>
            <a:r>
              <a:rPr kumimoji="1" lang="en-US" altLang="zh-CN" dirty="0"/>
              <a:t>Network communication is much slower than local memory accesses </a:t>
            </a:r>
          </a:p>
        </p:txBody>
      </p:sp>
      <p:sp>
        <p:nvSpPr>
          <p:cNvPr id="4" name="灯片编号占位符 3">
            <a:extLst>
              <a:ext uri="{FF2B5EF4-FFF2-40B4-BE49-F238E27FC236}">
                <a16:creationId xmlns:a16="http://schemas.microsoft.com/office/drawing/2014/main" id="{01422A99-8CD1-3F24-FBA7-288E42E34EDF}"/>
              </a:ext>
            </a:extLst>
          </p:cNvPr>
          <p:cNvSpPr>
            <a:spLocks noGrp="1"/>
          </p:cNvSpPr>
          <p:nvPr>
            <p:ph type="sldNum" sz="quarter" idx="12"/>
          </p:nvPr>
        </p:nvSpPr>
        <p:spPr/>
        <p:txBody>
          <a:bodyPr/>
          <a:lstStyle/>
          <a:p>
            <a:fld id="{ADE361C3-C043-4A6E-BDCE-8DA1E7D90A3B}" type="slidenum">
              <a:rPr lang="zh-CN" altLang="en-US" smtClean="0"/>
              <a:pPr/>
              <a:t>75</a:t>
            </a:fld>
            <a:endParaRPr lang="zh-CN" altLang="en-US" dirty="0"/>
          </a:p>
        </p:txBody>
      </p:sp>
      <p:pic>
        <p:nvPicPr>
          <p:cNvPr id="5" name="Picture 5">
            <a:extLst>
              <a:ext uri="{FF2B5EF4-FFF2-40B4-BE49-F238E27FC236}">
                <a16:creationId xmlns:a16="http://schemas.microsoft.com/office/drawing/2014/main" id="{E5B952C9-E50B-F847-9A2A-7882D80B6978}"/>
              </a:ext>
            </a:extLst>
          </p:cNvPr>
          <p:cNvPicPr>
            <a:picLocks noChangeAspect="1"/>
          </p:cNvPicPr>
          <p:nvPr/>
        </p:nvPicPr>
        <p:blipFill>
          <a:blip r:embed="rId2"/>
          <a:stretch>
            <a:fillRect/>
          </a:stretch>
        </p:blipFill>
        <p:spPr>
          <a:xfrm>
            <a:off x="7020272" y="3657017"/>
            <a:ext cx="1944216" cy="1944216"/>
          </a:xfrm>
          <a:prstGeom prst="rect">
            <a:avLst/>
          </a:prstGeom>
        </p:spPr>
      </p:pic>
    </p:spTree>
    <p:extLst>
      <p:ext uri="{BB962C8B-B14F-4D97-AF65-F5344CB8AC3E}">
        <p14:creationId xmlns:p14="http://schemas.microsoft.com/office/powerpoint/2010/main" val="135278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625BE2-F170-CDB1-896A-BD5F39FC18E7}"/>
              </a:ext>
            </a:extLst>
          </p:cNvPr>
          <p:cNvSpPr>
            <a:spLocks noGrp="1"/>
          </p:cNvSpPr>
          <p:nvPr>
            <p:ph type="title"/>
          </p:nvPr>
        </p:nvSpPr>
        <p:spPr/>
        <p:txBody>
          <a:bodyPr/>
          <a:lstStyle/>
          <a:p>
            <a:r>
              <a:rPr kumimoji="1" lang="en-US" altLang="zh-CN" dirty="0"/>
              <a:t>Stochastic Gradient Descent (SGD)</a:t>
            </a:r>
            <a:endParaRPr kumimoji="1" lang="zh-CN" altLang="en-US" dirty="0"/>
          </a:p>
        </p:txBody>
      </p:sp>
      <p:sp>
        <p:nvSpPr>
          <p:cNvPr id="4" name="灯片编号占位符 3">
            <a:extLst>
              <a:ext uri="{FF2B5EF4-FFF2-40B4-BE49-F238E27FC236}">
                <a16:creationId xmlns:a16="http://schemas.microsoft.com/office/drawing/2014/main" id="{33E18384-2ADA-0BFA-3075-69943A786162}"/>
              </a:ext>
            </a:extLst>
          </p:cNvPr>
          <p:cNvSpPr>
            <a:spLocks noGrp="1"/>
          </p:cNvSpPr>
          <p:nvPr>
            <p:ph type="sldNum" sz="quarter" idx="12"/>
          </p:nvPr>
        </p:nvSpPr>
        <p:spPr/>
        <p:txBody>
          <a:bodyPr/>
          <a:lstStyle/>
          <a:p>
            <a:fld id="{ADE361C3-C043-4A6E-BDCE-8DA1E7D90A3B}" type="slidenum">
              <a:rPr lang="zh-CN" altLang="en-US" smtClean="0"/>
              <a:pPr/>
              <a:t>8</a:t>
            </a:fld>
            <a:endParaRPr lang="zh-CN" altLang="en-US" dirty="0"/>
          </a:p>
        </p:txBody>
      </p:sp>
      <p:cxnSp>
        <p:nvCxnSpPr>
          <p:cNvPr id="5" name="Shape 1228">
            <a:extLst>
              <a:ext uri="{FF2B5EF4-FFF2-40B4-BE49-F238E27FC236}">
                <a16:creationId xmlns:a16="http://schemas.microsoft.com/office/drawing/2014/main" id="{A309D9D3-196C-259F-AF5E-3D43A22C03ED}"/>
              </a:ext>
            </a:extLst>
          </p:cNvPr>
          <p:cNvCxnSpPr>
            <a:cxnSpLocks/>
          </p:cNvCxnSpPr>
          <p:nvPr/>
        </p:nvCxnSpPr>
        <p:spPr>
          <a:xfrm flipV="1">
            <a:off x="5372100" y="2515976"/>
            <a:ext cx="901043" cy="606422"/>
          </a:xfrm>
          <a:prstGeom prst="straightConnector1">
            <a:avLst/>
          </a:prstGeom>
          <a:noFill/>
          <a:ln w="25400" cap="flat" cmpd="sng">
            <a:solidFill>
              <a:schemeClr val="dk1"/>
            </a:solidFill>
            <a:prstDash val="solid"/>
            <a:round/>
            <a:headEnd type="none" w="med" len="med"/>
            <a:tailEnd type="triangle" w="lg" len="lg"/>
          </a:ln>
        </p:spPr>
      </p:cxnSp>
      <p:sp>
        <p:nvSpPr>
          <p:cNvPr id="6" name="Shape 1229">
            <a:extLst>
              <a:ext uri="{FF2B5EF4-FFF2-40B4-BE49-F238E27FC236}">
                <a16:creationId xmlns:a16="http://schemas.microsoft.com/office/drawing/2014/main" id="{B98FC76A-7F3F-2F64-ED0C-DD70CC707587}"/>
              </a:ext>
            </a:extLst>
          </p:cNvPr>
          <p:cNvSpPr txBox="1"/>
          <p:nvPr/>
        </p:nvSpPr>
        <p:spPr>
          <a:xfrm>
            <a:off x="4045735" y="3181984"/>
            <a:ext cx="1907204" cy="546836"/>
          </a:xfrm>
          <a:prstGeom prst="rect">
            <a:avLst/>
          </a:prstGeom>
          <a:noFill/>
          <a:ln>
            <a:noFill/>
          </a:ln>
        </p:spPr>
        <p:txBody>
          <a:bodyPr lIns="0" tIns="0" rIns="0" bIns="0" anchor="t" anchorCtr="0">
            <a:noAutofit/>
          </a:bodyPr>
          <a:lstStyle/>
          <a:p>
            <a:pPr algn="ctr" defTabSz="685800">
              <a:buClr>
                <a:srgbClr val="003C71"/>
              </a:buClr>
              <a:buSzPct val="25000"/>
              <a:defRPr/>
            </a:pPr>
            <a:r>
              <a:rPr lang="en-US" sz="2100" kern="0" dirty="0">
                <a:solidFill>
                  <a:srgbClr val="003C71"/>
                </a:solidFill>
                <a:latin typeface="Arial"/>
                <a:ea typeface="Arial"/>
                <a:cs typeface="Arial"/>
                <a:sym typeface="Arial"/>
              </a:rPr>
              <a:t>Learning rate</a:t>
            </a:r>
          </a:p>
        </p:txBody>
      </p:sp>
      <p:sp>
        <p:nvSpPr>
          <p:cNvPr id="7" name="TextBox 3">
            <a:extLst>
              <a:ext uri="{FF2B5EF4-FFF2-40B4-BE49-F238E27FC236}">
                <a16:creationId xmlns:a16="http://schemas.microsoft.com/office/drawing/2014/main" id="{3636AC8D-BD38-D7E2-AC0D-A7C91A2B6CD5}"/>
              </a:ext>
            </a:extLst>
          </p:cNvPr>
          <p:cNvSpPr txBox="1"/>
          <p:nvPr/>
        </p:nvSpPr>
        <p:spPr>
          <a:xfrm>
            <a:off x="3813240" y="3828883"/>
            <a:ext cx="5106236" cy="1287468"/>
          </a:xfrm>
          <a:prstGeom prst="rect">
            <a:avLst/>
          </a:prstGeom>
          <a:noFill/>
        </p:spPr>
        <p:txBody>
          <a:bodyPr wrap="square" rtlCol="0">
            <a:spAutoFit/>
          </a:bodyPr>
          <a:lstStyle/>
          <a:p>
            <a:pPr defTabSz="685800">
              <a:lnSpc>
                <a:spcPct val="150000"/>
              </a:lnSpc>
              <a:buClr>
                <a:srgbClr val="000000"/>
              </a:buClr>
              <a:defRPr/>
            </a:pPr>
            <a:r>
              <a:rPr lang="en-US" kern="0" dirty="0">
                <a:solidFill>
                  <a:srgbClr val="000000"/>
                </a:solidFill>
                <a:latin typeface="Arial"/>
                <a:cs typeface="Arial"/>
                <a:sym typeface="Arial"/>
              </a:rPr>
              <a:t>Two key elements:</a:t>
            </a:r>
          </a:p>
          <a:p>
            <a:pPr marL="257175" indent="-257175" defTabSz="685800">
              <a:lnSpc>
                <a:spcPct val="150000"/>
              </a:lnSpc>
              <a:buClr>
                <a:srgbClr val="000000"/>
              </a:buClr>
              <a:buFont typeface="Arial" panose="020B0604020202020204" pitchFamily="34" charset="0"/>
              <a:buChar char="•"/>
              <a:defRPr/>
            </a:pPr>
            <a:r>
              <a:rPr lang="en-US" kern="0" dirty="0">
                <a:solidFill>
                  <a:srgbClr val="000000"/>
                </a:solidFill>
                <a:latin typeface="Arial"/>
                <a:cs typeface="Arial"/>
                <a:sym typeface="Arial"/>
              </a:rPr>
              <a:t>The computed gradient: the direction</a:t>
            </a:r>
          </a:p>
          <a:p>
            <a:pPr marL="257175" indent="-257175" defTabSz="685800">
              <a:lnSpc>
                <a:spcPct val="150000"/>
              </a:lnSpc>
              <a:buClr>
                <a:srgbClr val="000000"/>
              </a:buClr>
              <a:buFont typeface="Arial" panose="020B0604020202020204" pitchFamily="34" charset="0"/>
              <a:buChar char="•"/>
              <a:defRPr/>
            </a:pPr>
            <a:r>
              <a:rPr lang="en-US" kern="0" dirty="0">
                <a:solidFill>
                  <a:srgbClr val="000000"/>
                </a:solidFill>
                <a:latin typeface="Arial"/>
                <a:cs typeface="Arial"/>
                <a:sym typeface="Arial"/>
              </a:rPr>
              <a:t>The learning rate: how big a step do we take?</a:t>
            </a:r>
          </a:p>
        </p:txBody>
      </p:sp>
      <p:sp>
        <p:nvSpPr>
          <p:cNvPr id="8" name="Right Brace 5">
            <a:extLst>
              <a:ext uri="{FF2B5EF4-FFF2-40B4-BE49-F238E27FC236}">
                <a16:creationId xmlns:a16="http://schemas.microsoft.com/office/drawing/2014/main" id="{91117E4B-1654-791D-4254-649A91D61468}"/>
              </a:ext>
            </a:extLst>
          </p:cNvPr>
          <p:cNvSpPr/>
          <p:nvPr/>
        </p:nvSpPr>
        <p:spPr>
          <a:xfrm rot="5400000">
            <a:off x="7143395" y="2096241"/>
            <a:ext cx="216863" cy="1835453"/>
          </a:xfrm>
          <a:prstGeom prst="rightBrace">
            <a:avLst>
              <a:gd name="adj1" fmla="val 8333"/>
              <a:gd name="adj2" fmla="val 54025"/>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buClr>
                <a:srgbClr val="000000"/>
              </a:buClr>
              <a:defRPr/>
            </a:pPr>
            <a:endParaRPr lang="en-US" sz="1050" kern="0">
              <a:solidFill>
                <a:srgbClr val="000000"/>
              </a:solidFill>
              <a:latin typeface="Arial"/>
              <a:sym typeface="Arial"/>
            </a:endParaRPr>
          </a:p>
        </p:txBody>
      </p:sp>
      <p:pic>
        <p:nvPicPr>
          <p:cNvPr id="9" name="Picture 23">
            <a:extLst>
              <a:ext uri="{FF2B5EF4-FFF2-40B4-BE49-F238E27FC236}">
                <a16:creationId xmlns:a16="http://schemas.microsoft.com/office/drawing/2014/main" id="{71729EBE-E32C-8C51-C733-4E3CA0964789}"/>
              </a:ext>
            </a:extLst>
          </p:cNvPr>
          <p:cNvPicPr>
            <a:picLocks noChangeAspect="1"/>
          </p:cNvPicPr>
          <p:nvPr/>
        </p:nvPicPr>
        <p:blipFill rotWithShape="1">
          <a:blip r:embed="rId2"/>
          <a:srcRect b="14880"/>
          <a:stretch/>
        </p:blipFill>
        <p:spPr>
          <a:xfrm>
            <a:off x="791627" y="1248255"/>
            <a:ext cx="2509902" cy="790355"/>
          </a:xfrm>
          <a:prstGeom prst="rect">
            <a:avLst/>
          </a:prstGeom>
        </p:spPr>
      </p:pic>
      <p:pic>
        <p:nvPicPr>
          <p:cNvPr id="10" name="Picture 8">
            <a:extLst>
              <a:ext uri="{FF2B5EF4-FFF2-40B4-BE49-F238E27FC236}">
                <a16:creationId xmlns:a16="http://schemas.microsoft.com/office/drawing/2014/main" id="{6E738765-37AB-78B2-E082-A29FD3148233}"/>
              </a:ext>
            </a:extLst>
          </p:cNvPr>
          <p:cNvPicPr>
            <a:picLocks noChangeAspect="1"/>
          </p:cNvPicPr>
          <p:nvPr/>
        </p:nvPicPr>
        <p:blipFill>
          <a:blip r:embed="rId3"/>
          <a:stretch>
            <a:fillRect/>
          </a:stretch>
        </p:blipFill>
        <p:spPr>
          <a:xfrm>
            <a:off x="224525" y="2247530"/>
            <a:ext cx="3356039" cy="2592123"/>
          </a:xfrm>
          <a:prstGeom prst="rect">
            <a:avLst/>
          </a:prstGeom>
        </p:spPr>
      </p:pic>
      <p:pic>
        <p:nvPicPr>
          <p:cNvPr id="11" name="Picture 12">
            <a:extLst>
              <a:ext uri="{FF2B5EF4-FFF2-40B4-BE49-F238E27FC236}">
                <a16:creationId xmlns:a16="http://schemas.microsoft.com/office/drawing/2014/main" id="{55B0357D-AB93-7591-6EEE-8AE1E8730160}"/>
              </a:ext>
            </a:extLst>
          </p:cNvPr>
          <p:cNvPicPr>
            <a:picLocks noChangeAspect="1"/>
          </p:cNvPicPr>
          <p:nvPr/>
        </p:nvPicPr>
        <p:blipFill>
          <a:blip r:embed="rId4"/>
          <a:stretch>
            <a:fillRect/>
          </a:stretch>
        </p:blipFill>
        <p:spPr>
          <a:xfrm>
            <a:off x="4752611" y="1075012"/>
            <a:ext cx="3599762" cy="811106"/>
          </a:xfrm>
          <a:prstGeom prst="rect">
            <a:avLst/>
          </a:prstGeom>
        </p:spPr>
      </p:pic>
      <p:pic>
        <p:nvPicPr>
          <p:cNvPr id="12" name="Picture 1">
            <a:extLst>
              <a:ext uri="{FF2B5EF4-FFF2-40B4-BE49-F238E27FC236}">
                <a16:creationId xmlns:a16="http://schemas.microsoft.com/office/drawing/2014/main" id="{17BC2CED-DCF1-DF5C-ABDB-1027F23C98C2}"/>
              </a:ext>
            </a:extLst>
          </p:cNvPr>
          <p:cNvPicPr>
            <a:picLocks noChangeAspect="1"/>
          </p:cNvPicPr>
          <p:nvPr/>
        </p:nvPicPr>
        <p:blipFill>
          <a:blip r:embed="rId5"/>
          <a:stretch>
            <a:fillRect/>
          </a:stretch>
        </p:blipFill>
        <p:spPr>
          <a:xfrm>
            <a:off x="6937442" y="3226220"/>
            <a:ext cx="514350" cy="257175"/>
          </a:xfrm>
          <a:prstGeom prst="rect">
            <a:avLst/>
          </a:prstGeom>
        </p:spPr>
      </p:pic>
      <p:pic>
        <p:nvPicPr>
          <p:cNvPr id="13" name="Picture 2">
            <a:extLst>
              <a:ext uri="{FF2B5EF4-FFF2-40B4-BE49-F238E27FC236}">
                <a16:creationId xmlns:a16="http://schemas.microsoft.com/office/drawing/2014/main" id="{5A2AC2AF-C9BC-60EA-8B7B-5CDE92137F3D}"/>
              </a:ext>
            </a:extLst>
          </p:cNvPr>
          <p:cNvPicPr>
            <a:picLocks noChangeAspect="1"/>
          </p:cNvPicPr>
          <p:nvPr/>
        </p:nvPicPr>
        <p:blipFill>
          <a:blip r:embed="rId6"/>
          <a:stretch>
            <a:fillRect/>
          </a:stretch>
        </p:blipFill>
        <p:spPr>
          <a:xfrm>
            <a:off x="4874473" y="1926798"/>
            <a:ext cx="3356039" cy="870085"/>
          </a:xfrm>
          <a:prstGeom prst="rect">
            <a:avLst/>
          </a:prstGeom>
        </p:spPr>
      </p:pic>
    </p:spTree>
    <p:extLst>
      <p:ext uri="{BB962C8B-B14F-4D97-AF65-F5344CB8AC3E}">
        <p14:creationId xmlns:p14="http://schemas.microsoft.com/office/powerpoint/2010/main" val="257457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BBF3E-CC5F-7772-FD0C-8EC3AE4ED21F}"/>
              </a:ext>
            </a:extLst>
          </p:cNvPr>
          <p:cNvSpPr>
            <a:spLocks noGrp="1"/>
          </p:cNvSpPr>
          <p:nvPr>
            <p:ph type="title"/>
          </p:nvPr>
        </p:nvSpPr>
        <p:spPr/>
        <p:txBody>
          <a:bodyPr/>
          <a:lstStyle/>
          <a:p>
            <a:r>
              <a:rPr kumimoji="1" lang="en-US" altLang="zh-CN" dirty="0"/>
              <a:t>Supervised learning &amp; gradient decent &amp; its computation requirements </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18B9261-34AF-08B0-EA61-02F4F685A990}"/>
                  </a:ext>
                </a:extLst>
              </p:cNvPr>
              <p:cNvSpPr>
                <a:spLocks noGrp="1"/>
              </p:cNvSpPr>
              <p:nvPr>
                <p:ph idx="1"/>
              </p:nvPr>
            </p:nvSpPr>
            <p:spPr>
              <a:xfrm>
                <a:off x="302840" y="1129308"/>
                <a:ext cx="8841160" cy="4585692"/>
              </a:xfrm>
            </p:spPr>
            <p:txBody>
              <a:bodyPr>
                <a:normAutofit/>
              </a:bodyPr>
              <a:lstStyle/>
              <a:p>
                <a:r>
                  <a:rPr kumimoji="1" lang="en-US" altLang="zh-CN" dirty="0"/>
                  <a:t>Supervised learning </a:t>
                </a:r>
              </a:p>
              <a:p>
                <a:pPr lvl="1"/>
                <a:r>
                  <a:rPr kumimoji="1" lang="en-US" altLang="zh-CN" dirty="0"/>
                  <a:t>We have some known </a:t>
                </a:r>
                <a:r>
                  <a:rPr kumimoji="1" lang="en-US" altLang="zh-CN" b="1" dirty="0">
                    <a:solidFill>
                      <a:srgbClr val="FF0000"/>
                    </a:solidFill>
                  </a:rPr>
                  <a:t>n</a:t>
                </a:r>
                <a:r>
                  <a:rPr kumimoji="1" lang="en-US" altLang="zh-CN" dirty="0"/>
                  <a:t> </a:t>
                </a:r>
                <a14:m>
                  <m:oMath xmlns:m="http://schemas.openxmlformats.org/officeDocument/2006/math">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𝑦</m:t>
                        </m:r>
                      </m:e>
                    </m:d>
                    <m:r>
                      <a:rPr kumimoji="1" lang="en-US" altLang="zh-CN" b="0" i="1" smtClean="0">
                        <a:latin typeface="Cambria Math" panose="02040503050406030204" pitchFamily="18" charset="0"/>
                      </a:rPr>
                      <m:t>𝑠</m:t>
                    </m:r>
                  </m:oMath>
                </a14:m>
                <a:r>
                  <a:rPr kumimoji="1" lang="en-US" altLang="zh-CN" b="0" dirty="0"/>
                  <a:t> as </a:t>
                </a:r>
                <a14:m>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𝑌</m:t>
                    </m:r>
                    <m:r>
                      <a:rPr kumimoji="1" lang="en-US" altLang="zh-CN" b="0" i="1" smtClean="0">
                        <a:latin typeface="Cambria Math" panose="02040503050406030204" pitchFamily="18" charset="0"/>
                      </a:rPr>
                      <m:t>)</m:t>
                    </m:r>
                  </m:oMath>
                </a14:m>
                <a:endParaRPr kumimoji="1" lang="en-US" altLang="zh-CN" b="0" dirty="0"/>
              </a:p>
              <a:p>
                <a:pPr lvl="1"/>
                <a:r>
                  <a:rPr kumimoji="1" lang="en-US" altLang="zh-CN" dirty="0"/>
                  <a:t>We have a cost function (L), e.g., </a:t>
                </a:r>
                <a14:m>
                  <m:oMath xmlns:m="http://schemas.openxmlformats.org/officeDocument/2006/math">
                    <m:r>
                      <a:rPr kumimoji="1" lang="en-US" altLang="zh-CN" b="0" i="1" smtClean="0">
                        <a:solidFill>
                          <a:srgbClr val="FF0000"/>
                        </a:solidFill>
                        <a:latin typeface="Cambria Math" panose="02040503050406030204" pitchFamily="18" charset="0"/>
                      </a:rPr>
                      <m:t>𝐿</m:t>
                    </m:r>
                    <m:d>
                      <m:dPr>
                        <m:ctrlPr>
                          <a:rPr kumimoji="1" lang="en-US" altLang="zh-CN" b="0" i="1" smtClean="0">
                            <a:solidFill>
                              <a:srgbClr val="FF0000"/>
                            </a:solidFill>
                            <a:latin typeface="Cambria Math" panose="02040503050406030204" pitchFamily="18" charset="0"/>
                          </a:rPr>
                        </m:ctrlPr>
                      </m:dPr>
                      <m:e>
                        <m:r>
                          <a:rPr kumimoji="1" lang="en-US" altLang="zh-CN" b="0" i="1" smtClean="0">
                            <a:solidFill>
                              <a:srgbClr val="FF0000"/>
                            </a:solidFill>
                            <a:latin typeface="Cambria Math" panose="02040503050406030204" pitchFamily="18" charset="0"/>
                          </a:rPr>
                          <m:t>𝑋</m:t>
                        </m:r>
                        <m:r>
                          <a:rPr kumimoji="1" lang="en-US" altLang="zh-CN" b="0" i="1" smtClean="0">
                            <a:solidFill>
                              <a:srgbClr val="FF0000"/>
                            </a:solidFill>
                            <a:latin typeface="Cambria Math" panose="02040503050406030204" pitchFamily="18" charset="0"/>
                          </a:rPr>
                          <m:t>,</m:t>
                        </m:r>
                        <m:r>
                          <a:rPr kumimoji="1" lang="en-US" altLang="zh-CN" b="0" i="1" smtClean="0">
                            <a:solidFill>
                              <a:srgbClr val="FF0000"/>
                            </a:solidFill>
                            <a:latin typeface="Cambria Math" panose="02040503050406030204" pitchFamily="18" charset="0"/>
                          </a:rPr>
                          <m:t>𝑌</m:t>
                        </m:r>
                      </m:e>
                    </m:d>
                    <m:r>
                      <a:rPr kumimoji="1" lang="en-US" altLang="zh-CN" b="0" i="1" smtClean="0">
                        <a:solidFill>
                          <a:srgbClr val="FF0000"/>
                        </a:solidFill>
                        <a:latin typeface="Cambria Math" panose="02040503050406030204" pitchFamily="18" charset="0"/>
                      </a:rPr>
                      <m:t>=</m:t>
                    </m:r>
                    <m:nary>
                      <m:naryPr>
                        <m:chr m:val="∑"/>
                        <m:ctrlPr>
                          <a:rPr kumimoji="1" lang="en-US" altLang="zh-CN" b="0" i="1" smtClean="0">
                            <a:solidFill>
                              <a:srgbClr val="FF0000"/>
                            </a:solidFill>
                            <a:latin typeface="Cambria Math" panose="02040503050406030204" pitchFamily="18" charset="0"/>
                          </a:rPr>
                        </m:ctrlPr>
                      </m:naryPr>
                      <m:sub>
                        <m:r>
                          <a:rPr kumimoji="1" lang="en-US" altLang="zh-CN" b="0" i="1" smtClean="0">
                            <a:solidFill>
                              <a:srgbClr val="FF0000"/>
                            </a:solidFill>
                            <a:latin typeface="Cambria Math" panose="02040503050406030204" pitchFamily="18" charset="0"/>
                          </a:rPr>
                          <m:t>𝑘</m:t>
                        </m:r>
                        <m:r>
                          <a:rPr kumimoji="1" lang="en-US" altLang="zh-CN" b="0" i="1" smtClean="0">
                            <a:solidFill>
                              <a:srgbClr val="FF0000"/>
                            </a:solidFill>
                            <a:latin typeface="Cambria Math" panose="02040503050406030204" pitchFamily="18" charset="0"/>
                          </a:rPr>
                          <m:t>=0</m:t>
                        </m:r>
                      </m:sub>
                      <m:sup>
                        <m:r>
                          <a:rPr kumimoji="1" lang="en-US" altLang="zh-CN" b="0" i="1" smtClean="0">
                            <a:solidFill>
                              <a:srgbClr val="FF0000"/>
                            </a:solidFill>
                            <a:latin typeface="Cambria Math" panose="02040503050406030204" pitchFamily="18" charset="0"/>
                          </a:rPr>
                          <m:t>𝑛</m:t>
                        </m:r>
                      </m:sup>
                      <m:e>
                        <m:r>
                          <a:rPr kumimoji="1" lang="en-US" altLang="zh-CN" b="0" i="1" smtClean="0">
                            <a:solidFill>
                              <a:srgbClr val="FF0000"/>
                            </a:solidFill>
                            <a:latin typeface="Cambria Math" panose="02040503050406030204" pitchFamily="18" charset="0"/>
                          </a:rPr>
                          <m:t>(</m:t>
                        </m:r>
                        <m:r>
                          <a:rPr kumimoji="1" lang="en-US" altLang="zh-CN" b="0" i="1" smtClean="0">
                            <a:solidFill>
                              <a:srgbClr val="FF0000"/>
                            </a:solidFill>
                            <a:latin typeface="Cambria Math" panose="02040503050406030204" pitchFamily="18" charset="0"/>
                          </a:rPr>
                          <m:t>𝑁𝑁</m:t>
                        </m:r>
                        <m:r>
                          <a:rPr kumimoji="1" lang="en-US" altLang="zh-CN" b="0" i="1" smtClean="0">
                            <a:solidFill>
                              <a:srgbClr val="FF0000"/>
                            </a:solidFill>
                            <a:latin typeface="Cambria Math" panose="02040503050406030204" pitchFamily="18" charset="0"/>
                          </a:rPr>
                          <m:t>(</m:t>
                        </m:r>
                        <m:r>
                          <a:rPr kumimoji="1" lang="en-US" altLang="zh-CN" b="0" i="1" smtClean="0">
                            <a:solidFill>
                              <a:srgbClr val="FF0000"/>
                            </a:solidFill>
                            <a:latin typeface="Cambria Math" panose="02040503050406030204" pitchFamily="18" charset="0"/>
                          </a:rPr>
                          <m:t>𝑥𝑘</m:t>
                        </m:r>
                        <m:r>
                          <a:rPr kumimoji="1" lang="en-US" altLang="zh-CN" b="0" i="1" smtClean="0">
                            <a:solidFill>
                              <a:srgbClr val="FF0000"/>
                            </a:solidFill>
                            <a:latin typeface="Cambria Math" panose="02040503050406030204" pitchFamily="18" charset="0"/>
                          </a:rPr>
                          <m:t>)</m:t>
                        </m:r>
                      </m:e>
                    </m:nary>
                    <m:r>
                      <a:rPr kumimoji="1" lang="en-US" altLang="zh-CN" b="0" i="1" smtClean="0">
                        <a:solidFill>
                          <a:srgbClr val="FF0000"/>
                        </a:solidFill>
                        <a:latin typeface="Cambria Math" panose="02040503050406030204" pitchFamily="18" charset="0"/>
                      </a:rPr>
                      <m:t>−</m:t>
                    </m:r>
                    <m:r>
                      <a:rPr kumimoji="1" lang="en-US" altLang="zh-CN" b="0" i="1" smtClean="0">
                        <a:solidFill>
                          <a:srgbClr val="FF0000"/>
                        </a:solidFill>
                        <a:latin typeface="Cambria Math" panose="02040503050406030204" pitchFamily="18" charset="0"/>
                      </a:rPr>
                      <m:t>𝑦𝑘</m:t>
                    </m:r>
                    <m:r>
                      <a:rPr kumimoji="1" lang="en-US" altLang="zh-CN" b="0" i="0" smtClean="0">
                        <a:solidFill>
                          <a:srgbClr val="FF0000"/>
                        </a:solidFill>
                        <a:latin typeface="Cambria Math" panose="02040503050406030204" pitchFamily="18" charset="0"/>
                      </a:rPr>
                      <m:t>)</m:t>
                    </m:r>
                    <m:r>
                      <a:rPr kumimoji="1" lang="en-US" altLang="zh-CN" b="0" i="0" baseline="30000" smtClean="0">
                        <a:solidFill>
                          <a:srgbClr val="FF0000"/>
                        </a:solidFill>
                        <a:latin typeface="Cambria Math" panose="02040503050406030204" pitchFamily="18" charset="0"/>
                      </a:rPr>
                      <m:t>2</m:t>
                    </m:r>
                    <m:r>
                      <a:rPr kumimoji="1" lang="en-US" altLang="zh-CN" b="0" i="0" smtClean="0">
                        <a:solidFill>
                          <a:srgbClr val="FF0000"/>
                        </a:solidFill>
                        <a:latin typeface="Cambria Math" panose="02040503050406030204" pitchFamily="18" charset="0"/>
                      </a:rPr>
                      <m:t>=</m:t>
                    </m:r>
                  </m:oMath>
                </a14:m>
                <a:r>
                  <a:rPr kumimoji="1" lang="en-US" altLang="zh-CN" dirty="0">
                    <a:solidFill>
                      <a:srgbClr val="FF0000"/>
                    </a:solidFill>
                  </a:rPr>
                  <a:t> </a:t>
                </a:r>
                <a14:m>
                  <m:oMath xmlns:m="http://schemas.openxmlformats.org/officeDocument/2006/math">
                    <m:nary>
                      <m:naryPr>
                        <m:chr m:val="∑"/>
                        <m:ctrlPr>
                          <a:rPr kumimoji="1" lang="en-US" altLang="zh-CN" i="1">
                            <a:solidFill>
                              <a:srgbClr val="FF0000"/>
                            </a:solidFill>
                            <a:latin typeface="Cambria Math" panose="02040503050406030204" pitchFamily="18" charset="0"/>
                          </a:rPr>
                        </m:ctrlPr>
                      </m:naryPr>
                      <m:sub>
                        <m:r>
                          <a:rPr kumimoji="1" lang="en-US" altLang="zh-CN" i="1">
                            <a:solidFill>
                              <a:srgbClr val="FF0000"/>
                            </a:solidFill>
                            <a:latin typeface="Cambria Math" panose="02040503050406030204" pitchFamily="18" charset="0"/>
                          </a:rPr>
                          <m:t>𝑘</m:t>
                        </m:r>
                        <m:r>
                          <a:rPr kumimoji="1" lang="en-US" altLang="zh-CN" i="1">
                            <a:solidFill>
                              <a:srgbClr val="FF0000"/>
                            </a:solidFill>
                            <a:latin typeface="Cambria Math" panose="02040503050406030204" pitchFamily="18" charset="0"/>
                          </a:rPr>
                          <m:t>=0</m:t>
                        </m:r>
                      </m:sub>
                      <m:sup>
                        <m:r>
                          <a:rPr kumimoji="1" lang="en-US" altLang="zh-CN" i="1">
                            <a:solidFill>
                              <a:srgbClr val="FF0000"/>
                            </a:solidFill>
                            <a:latin typeface="Cambria Math" panose="02040503050406030204" pitchFamily="18" charset="0"/>
                          </a:rPr>
                          <m:t>𝑛</m:t>
                        </m:r>
                      </m:sup>
                      <m:e>
                        <m:r>
                          <a:rPr kumimoji="1" lang="en-US" altLang="zh-CN" b="0" i="1" smtClean="0">
                            <a:solidFill>
                              <a:srgbClr val="FF0000"/>
                            </a:solidFill>
                            <a:latin typeface="Cambria Math" panose="02040503050406030204" pitchFamily="18" charset="0"/>
                          </a:rPr>
                          <m:t>𝐿</m:t>
                        </m:r>
                        <m:r>
                          <a:rPr kumimoji="1" lang="en-US" altLang="zh-CN" b="0" i="1" smtClean="0">
                            <a:solidFill>
                              <a:srgbClr val="FF0000"/>
                            </a:solidFill>
                            <a:latin typeface="Cambria Math" panose="02040503050406030204" pitchFamily="18" charset="0"/>
                          </a:rPr>
                          <m:t>(</m:t>
                        </m:r>
                        <m:r>
                          <a:rPr kumimoji="1" lang="en-US" altLang="zh-CN" i="1">
                            <a:solidFill>
                              <a:srgbClr val="FF0000"/>
                            </a:solidFill>
                            <a:latin typeface="Cambria Math" panose="02040503050406030204" pitchFamily="18" charset="0"/>
                          </a:rPr>
                          <m:t>𝑁𝑁</m:t>
                        </m:r>
                        <m:d>
                          <m:dPr>
                            <m:ctrlPr>
                              <a:rPr kumimoji="1" lang="en-US" altLang="zh-CN" i="1">
                                <a:solidFill>
                                  <a:srgbClr val="FF0000"/>
                                </a:solidFill>
                                <a:latin typeface="Cambria Math" panose="02040503050406030204" pitchFamily="18" charset="0"/>
                              </a:rPr>
                            </m:ctrlPr>
                          </m:dPr>
                          <m:e>
                            <m:r>
                              <a:rPr kumimoji="1" lang="en-US" altLang="zh-CN" i="1">
                                <a:solidFill>
                                  <a:srgbClr val="FF0000"/>
                                </a:solidFill>
                                <a:latin typeface="Cambria Math" panose="02040503050406030204" pitchFamily="18" charset="0"/>
                              </a:rPr>
                              <m:t>𝑥</m:t>
                            </m:r>
                            <m:r>
                              <a:rPr kumimoji="1" lang="en-US" altLang="zh-CN" i="1" baseline="-25000">
                                <a:solidFill>
                                  <a:srgbClr val="FF0000"/>
                                </a:solidFill>
                                <a:latin typeface="Cambria Math" panose="02040503050406030204" pitchFamily="18" charset="0"/>
                              </a:rPr>
                              <m:t>𝑘</m:t>
                            </m:r>
                          </m:e>
                        </m:d>
                        <m:r>
                          <a:rPr kumimoji="1" lang="en-US" altLang="zh-CN" b="0" i="1" smtClean="0">
                            <a:solidFill>
                              <a:srgbClr val="FF0000"/>
                            </a:solidFill>
                            <a:latin typeface="Cambria Math" panose="02040503050406030204" pitchFamily="18" charset="0"/>
                          </a:rPr>
                          <m:t>)</m:t>
                        </m:r>
                      </m:e>
                    </m:nary>
                  </m:oMath>
                </a14:m>
                <a:endParaRPr kumimoji="1" lang="en-US" altLang="zh-CN" dirty="0"/>
              </a:p>
              <a:p>
                <a:pPr lvl="1"/>
                <a:r>
                  <a:rPr kumimoji="1" lang="en-US" altLang="zh-CN" dirty="0"/>
                  <a:t>Goal: find W(W1 and W2) to minimize </a:t>
                </a:r>
                <a14:m>
                  <m:oMath xmlns:m="http://schemas.openxmlformats.org/officeDocument/2006/math">
                    <m:r>
                      <a:rPr kumimoji="1" lang="en-US" altLang="zh-CN" b="0" i="1" smtClean="0">
                        <a:latin typeface="Cambria Math" panose="02040503050406030204" pitchFamily="18" charset="0"/>
                      </a:rPr>
                      <m:t>𝐿</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𝑌</m:t>
                        </m:r>
                      </m:e>
                    </m:d>
                  </m:oMath>
                </a14:m>
                <a:r>
                  <a:rPr kumimoji="1" lang="en-US" altLang="zh-CN" dirty="0"/>
                  <a:t>, i.e., </a:t>
                </a:r>
                <a14:m>
                  <m:oMath xmlns:m="http://schemas.openxmlformats.org/officeDocument/2006/math">
                    <m:r>
                      <a:rPr kumimoji="1" lang="en-US" altLang="zh-CN" b="0" i="1" smtClean="0">
                        <a:solidFill>
                          <a:srgbClr val="FF0000"/>
                        </a:solidFill>
                        <a:latin typeface="Cambria Math" panose="02040503050406030204" pitchFamily="18" charset="0"/>
                      </a:rPr>
                      <m:t>𝑎𝑟𝑔𝑚𝑖𝑛</m:t>
                    </m:r>
                    <m:r>
                      <a:rPr kumimoji="1" lang="en-US" altLang="zh-CN" b="0" i="1" baseline="-25000" smtClean="0">
                        <a:solidFill>
                          <a:srgbClr val="FF0000"/>
                        </a:solidFill>
                        <a:latin typeface="Cambria Math" panose="02040503050406030204" pitchFamily="18" charset="0"/>
                      </a:rPr>
                      <m:t>𝑊</m:t>
                    </m:r>
                    <m:r>
                      <a:rPr kumimoji="1" lang="en-US" altLang="zh-CN" b="0" i="1" smtClean="0">
                        <a:solidFill>
                          <a:srgbClr val="FF0000"/>
                        </a:solidFill>
                        <a:latin typeface="Cambria Math" panose="02040503050406030204" pitchFamily="18" charset="0"/>
                      </a:rPr>
                      <m:t>(</m:t>
                    </m:r>
                    <m:r>
                      <a:rPr kumimoji="1" lang="en-US" altLang="zh-CN" b="0" i="1" smtClean="0">
                        <a:solidFill>
                          <a:srgbClr val="FF0000"/>
                        </a:solidFill>
                        <a:latin typeface="Cambria Math" panose="02040503050406030204" pitchFamily="18" charset="0"/>
                      </a:rPr>
                      <m:t>𝐿</m:t>
                    </m:r>
                    <m:r>
                      <a:rPr kumimoji="1" lang="en-US" altLang="zh-CN" b="0" i="1" smtClean="0">
                        <a:solidFill>
                          <a:srgbClr val="FF0000"/>
                        </a:solidFill>
                        <a:latin typeface="Cambria Math" panose="02040503050406030204" pitchFamily="18" charset="0"/>
                      </a:rPr>
                      <m:t>)</m:t>
                    </m:r>
                  </m:oMath>
                </a14:m>
                <a:endParaRPr kumimoji="1" lang="en-US" altLang="zh-CN" dirty="0"/>
              </a:p>
              <a:p>
                <a:r>
                  <a:rPr kumimoji="1" lang="en-US" altLang="zh-CN" dirty="0"/>
                  <a:t>Stochastic Gradient decent</a:t>
                </a:r>
              </a:p>
              <a:p>
                <a:pPr lvl="1"/>
                <a:r>
                  <a:rPr kumimoji="1" lang="en-US" altLang="zh-CN" dirty="0"/>
                  <a:t>Initialize W (W1 and W2) as some random inputs (should be non-zero </a:t>
                </a:r>
                <a:r>
                  <a:rPr kumimoji="1" lang="en-US" altLang="zh-CN" dirty="0">
                    <a:sym typeface="Wingdings" pitchFamily="2" charset="2"/>
                  </a:rPr>
                  <a:t> )</a:t>
                </a:r>
                <a:endParaRPr kumimoji="1" lang="en-US" altLang="zh-CN" dirty="0"/>
              </a:p>
              <a:p>
                <a:pPr lvl="1"/>
                <a:r>
                  <a:rPr kumimoji="1" lang="en-US" altLang="zh-CN" dirty="0"/>
                  <a:t>For a batch of </a:t>
                </a:r>
                <a14:m>
                  <m:oMath xmlns:m="http://schemas.openxmlformats.org/officeDocument/2006/math">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𝑦</m:t>
                        </m:r>
                      </m:e>
                    </m:d>
                    <m:r>
                      <a:rPr kumimoji="1" lang="en-US" altLang="zh-CN" b="0" i="0" smtClean="0">
                        <a:latin typeface="Cambria Math" panose="02040503050406030204" pitchFamily="18" charset="0"/>
                      </a:rPr>
                      <m:t>,    </m:t>
                    </m:r>
                  </m:oMath>
                </a14:m>
                <a:r>
                  <a:rPr kumimoji="1" lang="en-US" altLang="zh-CN" dirty="0"/>
                  <a:t> update W as </a:t>
                </a:r>
                <a14:m>
                  <m:oMath xmlns:m="http://schemas.openxmlformats.org/officeDocument/2006/math">
                    <m:r>
                      <a:rPr kumimoji="1" lang="en-US" altLang="zh-CN" b="0" i="1" smtClean="0">
                        <a:solidFill>
                          <a:srgbClr val="FF0000"/>
                        </a:solidFill>
                        <a:latin typeface="Cambria Math" panose="02040503050406030204" pitchFamily="18" charset="0"/>
                      </a:rPr>
                      <m:t>𝑊</m:t>
                    </m:r>
                    <m:r>
                      <a:rPr kumimoji="1" lang="en-US" altLang="zh-CN" b="0" i="1" smtClean="0">
                        <a:solidFill>
                          <a:srgbClr val="FF0000"/>
                        </a:solidFill>
                        <a:latin typeface="Cambria Math" panose="02040503050406030204" pitchFamily="18" charset="0"/>
                      </a:rPr>
                      <m:t>=</m:t>
                    </m:r>
                    <m:r>
                      <a:rPr kumimoji="1" lang="en-US" altLang="zh-CN" b="0" i="1" smtClean="0">
                        <a:solidFill>
                          <a:srgbClr val="FF0000"/>
                        </a:solidFill>
                        <a:latin typeface="Cambria Math" panose="02040503050406030204" pitchFamily="18" charset="0"/>
                      </a:rPr>
                      <m:t>𝑊</m:t>
                    </m:r>
                    <m:r>
                      <a:rPr kumimoji="1" lang="en-US" altLang="zh-CN" b="0" i="1" smtClean="0">
                        <a:solidFill>
                          <a:srgbClr val="FF0000"/>
                        </a:solidFill>
                        <a:latin typeface="Cambria Math" panose="02040503050406030204" pitchFamily="18" charset="0"/>
                      </a:rPr>
                      <m:t> −</m:t>
                    </m:r>
                    <m:r>
                      <a:rPr kumimoji="1" lang="en-US" altLang="zh-CN" b="0" i="1" smtClean="0">
                        <a:solidFill>
                          <a:srgbClr val="FF0000"/>
                        </a:solidFill>
                        <a:latin typeface="Cambria Math" panose="02040503050406030204" pitchFamily="18" charset="0"/>
                      </a:rPr>
                      <m:t>𝑑𝑊</m:t>
                    </m:r>
                  </m:oMath>
                </a14:m>
                <a:r>
                  <a:rPr kumimoji="1" lang="en-US" altLang="zh-CN" dirty="0">
                    <a:solidFill>
                      <a:srgbClr val="FF0000"/>
                    </a:solidFill>
                  </a:rPr>
                  <a:t>  </a:t>
                </a:r>
                <a:endParaRPr kumimoji="1" lang="en-US" altLang="zh-CN" dirty="0"/>
              </a:p>
              <a:p>
                <a:pPr lvl="1"/>
                <a:r>
                  <a:rPr kumimoji="1" lang="en-US" altLang="zh-CN" dirty="0"/>
                  <a:t>Update iteratively until find the (possible) local minimal of W</a:t>
                </a:r>
              </a:p>
              <a:p>
                <a:r>
                  <a:rPr kumimoji="1" lang="en-US" altLang="zh-CN" dirty="0">
                    <a:solidFill>
                      <a:srgbClr val="C00000"/>
                    </a:solidFill>
                  </a:rPr>
                  <a:t>Back to our question: </a:t>
                </a:r>
                <a:r>
                  <a:rPr kumimoji="1" lang="en-US" altLang="zh-CN" b="0" dirty="0">
                    <a:solidFill>
                      <a:srgbClr val="C00000"/>
                    </a:solidFill>
                  </a:rPr>
                  <a:t>given a simple NN network, trained via supervised learning with SGD, how many computations are required ? </a:t>
                </a:r>
                <a:endParaRPr kumimoji="1" lang="zh-CN" altLang="en-US" b="0" dirty="0">
                  <a:solidFill>
                    <a:srgbClr val="C00000"/>
                  </a:solidFill>
                </a:endParaRPr>
              </a:p>
            </p:txBody>
          </p:sp>
        </mc:Choice>
        <mc:Fallback xmlns="">
          <p:sp>
            <p:nvSpPr>
              <p:cNvPr id="3" name="内容占位符 2">
                <a:extLst>
                  <a:ext uri="{FF2B5EF4-FFF2-40B4-BE49-F238E27FC236}">
                    <a16:creationId xmlns:a16="http://schemas.microsoft.com/office/drawing/2014/main" id="{818B9261-34AF-08B0-EA61-02F4F685A990}"/>
                  </a:ext>
                </a:extLst>
              </p:cNvPr>
              <p:cNvSpPr>
                <a:spLocks noGrp="1" noRot="1" noChangeAspect="1" noMove="1" noResize="1" noEditPoints="1" noAdjustHandles="1" noChangeArrowheads="1" noChangeShapeType="1" noTextEdit="1"/>
              </p:cNvSpPr>
              <p:nvPr>
                <p:ph idx="1"/>
              </p:nvPr>
            </p:nvSpPr>
            <p:spPr>
              <a:xfrm>
                <a:off x="302840" y="1129308"/>
                <a:ext cx="8841160" cy="4585692"/>
              </a:xfrm>
              <a:blipFill>
                <a:blip r:embed="rId2"/>
                <a:stretch>
                  <a:fillRect l="-718" t="-275" r="-144"/>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34875EEC-EEE5-5658-C8D6-362658182754}"/>
              </a:ext>
            </a:extLst>
          </p:cNvPr>
          <p:cNvSpPr>
            <a:spLocks noGrp="1"/>
          </p:cNvSpPr>
          <p:nvPr>
            <p:ph type="sldNum" sz="quarter" idx="12"/>
          </p:nvPr>
        </p:nvSpPr>
        <p:spPr/>
        <p:txBody>
          <a:bodyPr/>
          <a:lstStyle/>
          <a:p>
            <a:fld id="{ADE361C3-C043-4A6E-BDCE-8DA1E7D90A3B}" type="slidenum">
              <a:rPr lang="zh-CN" altLang="en-US" smtClean="0"/>
              <a:pPr/>
              <a:t>9</a:t>
            </a:fld>
            <a:endParaRPr lang="zh-CN" altLang="en-US" dirty="0"/>
          </a:p>
        </p:txBody>
      </p:sp>
      <p:sp>
        <p:nvSpPr>
          <p:cNvPr id="5" name="右大括号 4">
            <a:extLst>
              <a:ext uri="{FF2B5EF4-FFF2-40B4-BE49-F238E27FC236}">
                <a16:creationId xmlns:a16="http://schemas.microsoft.com/office/drawing/2014/main" id="{C7A33C39-6B49-A02A-4F3E-EA8E2739B9B3}"/>
              </a:ext>
            </a:extLst>
          </p:cNvPr>
          <p:cNvSpPr/>
          <p:nvPr/>
        </p:nvSpPr>
        <p:spPr>
          <a:xfrm rot="16200000">
            <a:off x="6076048" y="993411"/>
            <a:ext cx="304271" cy="15841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E23B3F6-E54A-6689-5C11-E51E584D8CD8}"/>
                  </a:ext>
                </a:extLst>
              </p:cNvPr>
              <p:cNvSpPr txBox="1"/>
              <p:nvPr/>
            </p:nvSpPr>
            <p:spPr>
              <a:xfrm>
                <a:off x="5664362" y="1213842"/>
                <a:ext cx="11276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rgbClr val="FF0000"/>
                          </a:solidFill>
                          <a:latin typeface="Cambria Math" panose="02040503050406030204" pitchFamily="18" charset="0"/>
                        </a:rPr>
                        <m:t>𝑐𝑜𝑠𝑡</m:t>
                      </m:r>
                    </m:oMath>
                  </m:oMathPara>
                </a14:m>
                <a:endParaRPr lang="zh-CN" altLang="en-US" dirty="0"/>
              </a:p>
            </p:txBody>
          </p:sp>
        </mc:Choice>
        <mc:Fallback xmlns="">
          <p:sp>
            <p:nvSpPr>
              <p:cNvPr id="6" name="文本框 5">
                <a:extLst>
                  <a:ext uri="{FF2B5EF4-FFF2-40B4-BE49-F238E27FC236}">
                    <a16:creationId xmlns:a16="http://schemas.microsoft.com/office/drawing/2014/main" id="{6E23B3F6-E54A-6689-5C11-E51E584D8CD8}"/>
                  </a:ext>
                </a:extLst>
              </p:cNvPr>
              <p:cNvSpPr txBox="1">
                <a:spLocks noRot="1" noChangeAspect="1" noMove="1" noResize="1" noEditPoints="1" noAdjustHandles="1" noChangeArrowheads="1" noChangeShapeType="1" noTextEdit="1"/>
              </p:cNvSpPr>
              <p:nvPr/>
            </p:nvSpPr>
            <p:spPr>
              <a:xfrm>
                <a:off x="5664362" y="1213842"/>
                <a:ext cx="1127642" cy="36933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9433399"/>
      </p:ext>
    </p:extLst>
  </p:cSld>
  <p:clrMapOvr>
    <a:masterClrMapping/>
  </p:clrMapOvr>
</p:sld>
</file>

<file path=ppt/theme/theme1.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28575">
          <a:solidFill>
            <a:schemeClr val="tx1"/>
          </a:solidFill>
          <a:prstDash val="sysDot"/>
          <a:headEnd type="none" w="med" len="med"/>
          <a:tailEnd type="arrow" w="lg" len="lg"/>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extLst>
    <a:ext uri="{05A4C25C-085E-4340-85A3-A5531E510DB2}">
      <thm15:themeFamily xmlns:thm15="http://schemas.microsoft.com/office/thememl/2012/main" name="SJTU-Red" id="{D8CCD1CF-4E9C-2949-907F-EF4853CAD992}" vid="{47F94616-763E-7D43-9BB0-722503DC19A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54225</TotalTime>
  <Words>4944</Words>
  <Application>Microsoft Macintosh PowerPoint</Application>
  <PresentationFormat>全屏显示(16:10)</PresentationFormat>
  <Paragraphs>724</Paragraphs>
  <Slides>75</Slides>
  <Notes>41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75</vt:i4>
      </vt:variant>
    </vt:vector>
  </HeadingPairs>
  <TitlesOfParts>
    <vt:vector size="87" baseType="lpstr">
      <vt:lpstr>DengXian</vt:lpstr>
      <vt:lpstr>Google Sans</vt:lpstr>
      <vt:lpstr>Söhne</vt:lpstr>
      <vt:lpstr>Arial</vt:lpstr>
      <vt:lpstr>Calibri</vt:lpstr>
      <vt:lpstr>Calibri Light</vt:lpstr>
      <vt:lpstr>Cambria Math</vt:lpstr>
      <vt:lpstr>Consolas</vt:lpstr>
      <vt:lpstr>Helvetica</vt:lpstr>
      <vt:lpstr>Menlo</vt:lpstr>
      <vt:lpstr>Wingdings</vt:lpstr>
      <vt:lpstr>1_Office 主题​​</vt:lpstr>
      <vt:lpstr>The distributed (and parallel) programming: it’s all about scalability</vt:lpstr>
      <vt:lpstr>Systems: storage, compute and network </vt:lpstr>
      <vt:lpstr>Review: Scalable web apps are everywhere: AI era</vt:lpstr>
      <vt:lpstr>Question: given an AI workload, e.g., model training, how many computation does it need? </vt:lpstr>
      <vt:lpstr>The scale of computation </vt:lpstr>
      <vt:lpstr>Motivating example: AI model training </vt:lpstr>
      <vt:lpstr>Supervised learning &amp; gradient decent &amp; its computation requirements </vt:lpstr>
      <vt:lpstr>Stochastic Gradient Descent (SGD)</vt:lpstr>
      <vt:lpstr>Supervised learning &amp; gradient decent &amp; its computation requirements </vt:lpstr>
      <vt:lpstr>Calculation one: forward path (for loss function) </vt:lpstr>
      <vt:lpstr>Calculation one: forward path (for loss function) </vt:lpstr>
      <vt:lpstr>Calculation two: backward path (for dW &amp; dX) </vt:lpstr>
      <vt:lpstr>Calculation two: backward path (for dW &amp; dX) </vt:lpstr>
      <vt:lpstr>Question: given an AI (model training) workload, how many computation does it need? </vt:lpstr>
      <vt:lpstr>(Approximate) computation for NN like ChatGPT? </vt:lpstr>
      <vt:lpstr> </vt:lpstr>
      <vt:lpstr>Devices available for computation</vt:lpstr>
      <vt:lpstr>Spectrum of computation device available </vt:lpstr>
      <vt:lpstr>How to scale the computation capability? Parallelism!  Case study: single chip device</vt:lpstr>
      <vt:lpstr>Back to the old days: the single core system  </vt:lpstr>
      <vt:lpstr>Review: the single core pipeline parallelism </vt:lpstr>
      <vt:lpstr>The single-core machine also have parallelism  </vt:lpstr>
      <vt:lpstr>The pre-Moore law Era: single-core processor scales well</vt:lpstr>
      <vt:lpstr>The single-core scale trend stalls quite a long time</vt:lpstr>
      <vt:lpstr>ILP tapped out + end of frequency scaling </vt:lpstr>
      <vt:lpstr>Speed up computation from a programmer</vt:lpstr>
      <vt:lpstr>How to scale after 2004? “Glue” multi cores together</vt:lpstr>
      <vt:lpstr>Approach #1 of multi-core: add more physical cores </vt:lpstr>
      <vt:lpstr>Example program: a simple add program </vt:lpstr>
      <vt:lpstr>Exploiting physical cores with pthreads </vt:lpstr>
      <vt:lpstr>Problem: coherence under memory access hierarchy </vt:lpstr>
      <vt:lpstr>A quick look at the cache coherence protocols </vt:lpstr>
      <vt:lpstr>Challenging to scale due to cache coherence protocols </vt:lpstr>
      <vt:lpstr>Approach #2 of multi-core: increase per-core density </vt:lpstr>
      <vt:lpstr>Add ALUs to increase compute capability </vt:lpstr>
      <vt:lpstr>SIMD processing with Intel’s AVX intrinsic </vt:lpstr>
      <vt:lpstr>SIMD processing with Intel’s AVX intrinsic </vt:lpstr>
      <vt:lpstr>SIMD processing with Intel’s AVX intrinsic </vt:lpstr>
      <vt:lpstr>SIMD vs. non-SIMD version</vt:lpstr>
      <vt:lpstr>Accessing memory (or other storage) &amp; Roofline model</vt:lpstr>
      <vt:lpstr>Memory stalls (Communication stalls) </vt:lpstr>
      <vt:lpstr>Terminology</vt:lpstr>
      <vt:lpstr>Memory load speed </vt:lpstr>
      <vt:lpstr>Case study: AWS Snowmobile</vt:lpstr>
      <vt:lpstr>Thought experiment on load store </vt:lpstr>
      <vt:lpstr>Roofline Model: y-axis</vt:lpstr>
      <vt:lpstr>Roofline Model: x-axis</vt:lpstr>
      <vt:lpstr>Bandwidth as Slope</vt:lpstr>
      <vt:lpstr>Put it all together: the roofline model </vt:lpstr>
      <vt:lpstr>Back to SIMD: Modern GPU also builds around SIMD </vt:lpstr>
      <vt:lpstr>Put it all together:  Approach #1 + Approach #2 are typically used together </vt:lpstr>
      <vt:lpstr>Example: Intel Core i9 (Coffee Lake)</vt:lpstr>
      <vt:lpstr>Example: NVIDIA GTX 480</vt:lpstr>
      <vt:lpstr>A quick comparison of CPU &amp; GPU </vt:lpstr>
      <vt:lpstr>SIMD alone is insufficient </vt:lpstr>
      <vt:lpstr>Conditional execution under SIMD </vt:lpstr>
      <vt:lpstr>Conditional execution under SIMD </vt:lpstr>
      <vt:lpstr>Conditional execution under SIMD </vt:lpstr>
      <vt:lpstr>Conditional execution under SIMD </vt:lpstr>
      <vt:lpstr>Conditional execution under SIMD </vt:lpstr>
      <vt:lpstr>Drawback of masked SIMD &amp; the introduction of SIMT</vt:lpstr>
      <vt:lpstr>Example: SIMT and CUDA </vt:lpstr>
      <vt:lpstr>Example: vector add </vt:lpstr>
      <vt:lpstr>Example: vector add </vt:lpstr>
      <vt:lpstr>Performance of the vector add on GPU</vt:lpstr>
      <vt:lpstr>Summary: parallelism on a single device </vt:lpstr>
      <vt:lpstr>The era of domain-specific accelerators </vt:lpstr>
      <vt:lpstr>PowerPoint 演示文稿</vt:lpstr>
      <vt:lpstr>Accelerators: Flexibility vs. Efficiency Tradeoffs</vt:lpstr>
      <vt:lpstr>Specialization Challenge</vt:lpstr>
      <vt:lpstr>Remaining question: is a single device sufficient? </vt:lpstr>
      <vt:lpstr>Question: is a single device sufficient? </vt:lpstr>
      <vt:lpstr>The case for distributed computing </vt:lpstr>
      <vt:lpstr>Spectrum of computation device available</vt:lpstr>
      <vt:lpstr>Not so easy: many tedious things to cope with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虚拟机隔离与安全</dc:title>
  <dc:creator>Xia Yubin</dc:creator>
  <cp:lastModifiedBy>星达 魏</cp:lastModifiedBy>
  <cp:revision>2887</cp:revision>
  <cp:lastPrinted>2020-03-02T13:38:09Z</cp:lastPrinted>
  <dcterms:created xsi:type="dcterms:W3CDTF">2017-11-24T09:35:45Z</dcterms:created>
  <dcterms:modified xsi:type="dcterms:W3CDTF">2024-12-12T04:21:39Z</dcterms:modified>
</cp:coreProperties>
</file>